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94" r:id="rId3"/>
  </p:sldMasterIdLst>
  <p:notesMasterIdLst>
    <p:notesMasterId r:id="rId52"/>
  </p:notesMasterIdLst>
  <p:sldIdLst>
    <p:sldId id="276" r:id="rId4"/>
    <p:sldId id="1024" r:id="rId5"/>
    <p:sldId id="1030" r:id="rId6"/>
    <p:sldId id="334" r:id="rId7"/>
    <p:sldId id="541" r:id="rId8"/>
    <p:sldId id="762" r:id="rId9"/>
    <p:sldId id="825" r:id="rId10"/>
    <p:sldId id="542" r:id="rId11"/>
    <p:sldId id="543" r:id="rId12"/>
    <p:sldId id="802" r:id="rId13"/>
    <p:sldId id="792" r:id="rId14"/>
    <p:sldId id="793" r:id="rId15"/>
    <p:sldId id="805" r:id="rId16"/>
    <p:sldId id="794" r:id="rId17"/>
    <p:sldId id="797" r:id="rId18"/>
    <p:sldId id="828" r:id="rId19"/>
    <p:sldId id="1032" r:id="rId20"/>
    <p:sldId id="804" r:id="rId21"/>
    <p:sldId id="806" r:id="rId22"/>
    <p:sldId id="812" r:id="rId23"/>
    <p:sldId id="813" r:id="rId24"/>
    <p:sldId id="815" r:id="rId25"/>
    <p:sldId id="816" r:id="rId26"/>
    <p:sldId id="817" r:id="rId27"/>
    <p:sldId id="818" r:id="rId28"/>
    <p:sldId id="819" r:id="rId29"/>
    <p:sldId id="820" r:id="rId30"/>
    <p:sldId id="821" r:id="rId31"/>
    <p:sldId id="822" r:id="rId32"/>
    <p:sldId id="823" r:id="rId33"/>
    <p:sldId id="824" r:id="rId34"/>
    <p:sldId id="1033" r:id="rId35"/>
    <p:sldId id="808" r:id="rId36"/>
    <p:sldId id="826" r:id="rId37"/>
    <p:sldId id="827" r:id="rId38"/>
    <p:sldId id="1034" r:id="rId39"/>
    <p:sldId id="829" r:id="rId40"/>
    <p:sldId id="830" r:id="rId41"/>
    <p:sldId id="809" r:id="rId42"/>
    <p:sldId id="810" r:id="rId43"/>
    <p:sldId id="811" r:id="rId44"/>
    <p:sldId id="356" r:id="rId45"/>
    <p:sldId id="831" r:id="rId46"/>
    <p:sldId id="832" r:id="rId47"/>
    <p:sldId id="1031" r:id="rId48"/>
    <p:sldId id="803" r:id="rId49"/>
    <p:sldId id="280" r:id="rId50"/>
    <p:sldId id="287" r:id="rId5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AC8"/>
    <a:srgbClr val="6249DF"/>
    <a:srgbClr val="4782E1"/>
    <a:srgbClr val="04CEDE"/>
    <a:srgbClr val="2AA6DE"/>
    <a:srgbClr val="2097CF"/>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385" autoAdjust="0"/>
    <p:restoredTop sz="95033" autoAdjust="0"/>
  </p:normalViewPr>
  <p:slideViewPr>
    <p:cSldViewPr>
      <p:cViewPr varScale="1">
        <p:scale>
          <a:sx n="110" d="100"/>
          <a:sy n="110" d="100"/>
        </p:scale>
        <p:origin x="576" y="76"/>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2/7/2024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11533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https://unsplash.com/photos/CPs2X8JYmS8</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99764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57635-26C6-76F1-73A3-0FC23B42A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A97F83-3AF4-4D72-71DE-1C0DCB7F9A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0912C9-7268-D003-CD00-2B4C6DDC0A0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32304CC-1B8E-AF90-4531-90FF4666446E}"/>
              </a:ext>
            </a:extLst>
          </p:cNvPr>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3941463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C7F17-C56A-EADB-A330-ED375863B4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21C93C-5AE9-34D2-C349-284EA8396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9051C-AFA3-E2FB-6EA2-6E3E8EE1473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9071036-D817-3555-AB00-39F2DF59D903}"/>
              </a:ext>
            </a:extLst>
          </p:cNvPr>
          <p:cNvSpPr>
            <a:spLocks noGrp="1"/>
          </p:cNvSpPr>
          <p:nvPr>
            <p:ph type="sldNum" sz="quarter" idx="5"/>
          </p:nvPr>
        </p:nvSpPr>
        <p:spPr/>
        <p:txBody>
          <a:bodyPr/>
          <a:lstStyle/>
          <a:p>
            <a:fld id="{CA2D21D1-52E2-420B-B491-CFF6D7BB79FB}" type="slidenum">
              <a:rPr lang="en-US" smtClean="0"/>
              <a:pPr/>
              <a:t>45</a:t>
            </a:fld>
            <a:endParaRPr lang="en-US"/>
          </a:p>
        </p:txBody>
      </p:sp>
    </p:spTree>
    <p:extLst>
      <p:ext uri="{BB962C8B-B14F-4D97-AF65-F5344CB8AC3E}">
        <p14:creationId xmlns:p14="http://schemas.microsoft.com/office/powerpoint/2010/main" val="2847508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48</a:t>
            </a:fld>
            <a:endParaRPr lang="en-US"/>
          </a:p>
        </p:txBody>
      </p:sp>
    </p:spTree>
    <p:extLst>
      <p:ext uri="{BB962C8B-B14F-4D97-AF65-F5344CB8AC3E}">
        <p14:creationId xmlns:p14="http://schemas.microsoft.com/office/powerpoint/2010/main" val="2120899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AA5042B-1E63-40C1-80BF-457AA382B5C1}"/>
              </a:ext>
            </a:extLst>
          </p:cNvPr>
          <p:cNvSpPr>
            <a:spLocks noGrp="1"/>
          </p:cNvSpPr>
          <p:nvPr>
            <p:ph type="pic" sz="quarter" idx="12"/>
          </p:nvPr>
        </p:nvSpPr>
        <p:spPr>
          <a:xfrm>
            <a:off x="7874289" y="457200"/>
            <a:ext cx="3814597" cy="59436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3" name="Subtitle 2"/>
          <p:cNvSpPr>
            <a:spLocks noGrp="1"/>
          </p:cNvSpPr>
          <p:nvPr userDrawn="1">
            <p:ph type="subTitle" idx="1"/>
          </p:nvPr>
        </p:nvSpPr>
        <p:spPr>
          <a:xfrm>
            <a:off x="2998069" y="3110614"/>
            <a:ext cx="4465623" cy="440969"/>
          </a:xfrm>
        </p:spPr>
        <p:txBody>
          <a:bodyPr>
            <a:normAutofit/>
          </a:bodyPr>
          <a:lstStyle>
            <a:lvl1pPr marL="0" indent="0" algn="l">
              <a:buNone/>
              <a:defRPr lang="en-US" sz="2000" kern="1200" smtClean="0">
                <a:solidFill>
                  <a:schemeClr val="tx1">
                    <a:lumMod val="50000"/>
                    <a:lumOff val="50000"/>
                  </a:schemeClr>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6" name="Rectangle: Rounded Corners 5">
            <a:extLst>
              <a:ext uri="{FF2B5EF4-FFF2-40B4-BE49-F238E27FC236}">
                <a16:creationId xmlns:a16="http://schemas.microsoft.com/office/drawing/2014/main" id="{7A254C7B-7BC5-221C-6C48-70919B87CB37}"/>
              </a:ext>
            </a:extLst>
          </p:cNvPr>
          <p:cNvSpPr/>
          <p:nvPr userDrawn="1"/>
        </p:nvSpPr>
        <p:spPr>
          <a:xfrm>
            <a:off x="1053852" y="-888882"/>
            <a:ext cx="1399981" cy="4533905"/>
          </a:xfrm>
          <a:prstGeom prst="roundRect">
            <a:avLst>
              <a:gd name="adj" fmla="val 50000"/>
            </a:avLst>
          </a:prstGeom>
          <a:gradFill>
            <a:gsLst>
              <a:gs pos="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0DC05CDE-C52B-40B7-B4BA-33724C1D8F84}"/>
              </a:ext>
            </a:extLst>
          </p:cNvPr>
          <p:cNvSpPr>
            <a:spLocks noGrp="1"/>
          </p:cNvSpPr>
          <p:nvPr>
            <p:ph type="dt" sz="half" idx="13"/>
          </p:nvPr>
        </p:nvSpPr>
        <p:spPr/>
        <p:txBody>
          <a:bodyPr/>
          <a:lstStyle/>
          <a:p>
            <a:fld id="{425404F2-BE9A-4460-8815-8F645183555F}" type="datetimeFigureOut">
              <a:rPr lang="en-US" smtClean="0"/>
              <a:pPr/>
              <a:t>2/7/2024</a:t>
            </a:fld>
            <a:endParaRPr lang="en-US"/>
          </a:p>
        </p:txBody>
      </p:sp>
      <p:sp>
        <p:nvSpPr>
          <p:cNvPr id="15" name="Footer Placeholder 14">
            <a:extLst>
              <a:ext uri="{FF2B5EF4-FFF2-40B4-BE49-F238E27FC236}">
                <a16:creationId xmlns:a16="http://schemas.microsoft.com/office/drawing/2014/main" id="{38614599-D05F-E878-B5C9-AA292AE8F952}"/>
              </a:ext>
            </a:extLst>
          </p:cNvPr>
          <p:cNvSpPr>
            <a:spLocks noGrp="1"/>
          </p:cNvSpPr>
          <p:nvPr>
            <p:ph type="ftr" sz="quarter" idx="14"/>
          </p:nvPr>
        </p:nvSpPr>
        <p:spPr/>
        <p:txBody>
          <a:bodyPr/>
          <a:lstStyle/>
          <a:p>
            <a:r>
              <a:rPr lang="en-US"/>
              <a:t>www.anubhavtrainings.com</a:t>
            </a:r>
            <a:endParaRPr lang="en-US" dirty="0"/>
          </a:p>
        </p:txBody>
      </p:sp>
      <p:sp>
        <p:nvSpPr>
          <p:cNvPr id="16" name="Slide Number Placeholder 15">
            <a:extLst>
              <a:ext uri="{FF2B5EF4-FFF2-40B4-BE49-F238E27FC236}">
                <a16:creationId xmlns:a16="http://schemas.microsoft.com/office/drawing/2014/main" id="{2E26D554-A29F-64E3-B8CB-826AAA4692E2}"/>
              </a:ext>
            </a:extLst>
          </p:cNvPr>
          <p:cNvSpPr>
            <a:spLocks noGrp="1"/>
          </p:cNvSpPr>
          <p:nvPr>
            <p:ph type="sldNum" sz="quarter" idx="15"/>
          </p:nvPr>
        </p:nvSpPr>
        <p:spPr/>
        <p:txBody>
          <a:bodyPr/>
          <a:lstStyle/>
          <a:p>
            <a:fld id="{96E69268-9C8B-4EBF-A9EE-DC5DC2D48DC3}" type="slidenum">
              <a:rPr lang="en-US" smtClean="0"/>
              <a:pPr/>
              <a:t>‹#›</a:t>
            </a:fld>
            <a:endParaRPr lang="en-US"/>
          </a:p>
        </p:txBody>
      </p:sp>
      <p:sp>
        <p:nvSpPr>
          <p:cNvPr id="17" name="Title 16">
            <a:extLst>
              <a:ext uri="{FF2B5EF4-FFF2-40B4-BE49-F238E27FC236}">
                <a16:creationId xmlns:a16="http://schemas.microsoft.com/office/drawing/2014/main" id="{89077266-29FE-F506-13C7-062F5A7F34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865608"/>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1280924"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4089236"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3" name="Picture Placeholder 14">
            <a:extLst>
              <a:ext uri="{FF2B5EF4-FFF2-40B4-BE49-F238E27FC236}">
                <a16:creationId xmlns:a16="http://schemas.microsoft.com/office/drawing/2014/main" id="{769836EF-E50C-1D80-7BC5-2C1FCB443C2A}"/>
              </a:ext>
            </a:extLst>
          </p:cNvPr>
          <p:cNvSpPr>
            <a:spLocks noGrp="1"/>
          </p:cNvSpPr>
          <p:nvPr>
            <p:ph type="pic" sz="quarter" idx="13"/>
          </p:nvPr>
        </p:nvSpPr>
        <p:spPr>
          <a:xfrm>
            <a:off x="666174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4" name="Picture Placeholder 14">
            <a:extLst>
              <a:ext uri="{FF2B5EF4-FFF2-40B4-BE49-F238E27FC236}">
                <a16:creationId xmlns:a16="http://schemas.microsoft.com/office/drawing/2014/main" id="{B3EB6BE3-0B1D-874E-F694-CFFDA07BFA26}"/>
              </a:ext>
            </a:extLst>
          </p:cNvPr>
          <p:cNvSpPr>
            <a:spLocks noGrp="1"/>
          </p:cNvSpPr>
          <p:nvPr>
            <p:ph type="pic" sz="quarter" idx="14"/>
          </p:nvPr>
        </p:nvSpPr>
        <p:spPr>
          <a:xfrm>
            <a:off x="922206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5" name="Picture 4">
            <a:extLst>
              <a:ext uri="{FF2B5EF4-FFF2-40B4-BE49-F238E27FC236}">
                <a16:creationId xmlns:a16="http://schemas.microsoft.com/office/drawing/2014/main" id="{3E283EC2-3176-C1E7-9CC6-336F2EC894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75579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6150404" cy="509048"/>
          </a:xfrm>
        </p:spPr>
        <p:txBody>
          <a:bodyPr>
            <a:noAutofit/>
          </a:bodyPr>
          <a:lstStyle>
            <a:lvl1pPr>
              <a:defRPr sz="3600" b="1">
                <a:latin typeface="+mn-lt"/>
              </a:defRPr>
            </a:lvl1pPr>
          </a:lstStyle>
          <a:p>
            <a:r>
              <a:rPr lang="en-US" dirty="0"/>
              <a:t>Click to edit</a:t>
            </a:r>
          </a:p>
        </p:txBody>
      </p:sp>
      <p:sp>
        <p:nvSpPr>
          <p:cNvPr id="4" name="Text Placeholder 3">
            <a:extLst>
              <a:ext uri="{FF2B5EF4-FFF2-40B4-BE49-F238E27FC236}">
                <a16:creationId xmlns:a16="http://schemas.microsoft.com/office/drawing/2014/main" id="{CB0770F5-62F7-D971-F2E0-3D95B8950A24}"/>
              </a:ext>
            </a:extLst>
          </p:cNvPr>
          <p:cNvSpPr>
            <a:spLocks noGrp="1"/>
          </p:cNvSpPr>
          <p:nvPr>
            <p:ph type="body" sz="quarter" idx="11"/>
          </p:nvPr>
        </p:nvSpPr>
        <p:spPr>
          <a:xfrm>
            <a:off x="1030147" y="1468760"/>
            <a:ext cx="6134241" cy="371615"/>
          </a:xfrm>
        </p:spPr>
        <p:txBody>
          <a:bodyPr anchor="ctr">
            <a:noAutofit/>
          </a:bodyPr>
          <a:lstStyle>
            <a:lvl1pPr marL="0" indent="0">
              <a:buFontTx/>
              <a:buNone/>
              <a:defRPr sz="18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p>
        </p:txBody>
      </p:sp>
      <p:sp>
        <p:nvSpPr>
          <p:cNvPr id="13" name="Picture Placeholder 12">
            <a:extLst>
              <a:ext uri="{FF2B5EF4-FFF2-40B4-BE49-F238E27FC236}">
                <a16:creationId xmlns:a16="http://schemas.microsoft.com/office/drawing/2014/main" id="{B6395716-0E22-8C6D-2F09-AB6CE421CA06}"/>
              </a:ext>
            </a:extLst>
          </p:cNvPr>
          <p:cNvSpPr>
            <a:spLocks noGrp="1"/>
          </p:cNvSpPr>
          <p:nvPr>
            <p:ph type="pic" sz="quarter" idx="12"/>
          </p:nvPr>
        </p:nvSpPr>
        <p:spPr>
          <a:xfrm>
            <a:off x="1030144"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sp>
        <p:nvSpPr>
          <p:cNvPr id="12" name="Picture Placeholder 11">
            <a:extLst>
              <a:ext uri="{FF2B5EF4-FFF2-40B4-BE49-F238E27FC236}">
                <a16:creationId xmlns:a16="http://schemas.microsoft.com/office/drawing/2014/main" id="{A581B83D-31CE-3BFF-D9DF-C48FD812AAB6}"/>
              </a:ext>
            </a:extLst>
          </p:cNvPr>
          <p:cNvSpPr>
            <a:spLocks noGrp="1"/>
          </p:cNvSpPr>
          <p:nvPr>
            <p:ph type="pic" sz="quarter" idx="13"/>
          </p:nvPr>
        </p:nvSpPr>
        <p:spPr>
          <a:xfrm>
            <a:off x="6371137"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pic>
        <p:nvPicPr>
          <p:cNvPr id="3" name="Picture 2">
            <a:extLst>
              <a:ext uri="{FF2B5EF4-FFF2-40B4-BE49-F238E27FC236}">
                <a16:creationId xmlns:a16="http://schemas.microsoft.com/office/drawing/2014/main" id="{E7ADD001-3A33-5930-4A10-F3801EAF1F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066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y Choose U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CA82BE-AC51-50C1-6A5A-D410D1073406}"/>
              </a:ext>
            </a:extLst>
          </p:cNvPr>
          <p:cNvSpPr>
            <a:spLocks noGrp="1"/>
          </p:cNvSpPr>
          <p:nvPr>
            <p:ph type="pic" sz="quarter" idx="10"/>
          </p:nvPr>
        </p:nvSpPr>
        <p:spPr>
          <a:xfrm>
            <a:off x="-1" y="-1"/>
            <a:ext cx="8065009" cy="6858000"/>
          </a:xfrm>
          <a:custGeom>
            <a:avLst/>
            <a:gdLst>
              <a:gd name="connsiteX0" fmla="*/ 0 w 8254652"/>
              <a:gd name="connsiteY0" fmla="*/ 0 h 6858000"/>
              <a:gd name="connsiteX1" fmla="*/ 8254652 w 8254652"/>
              <a:gd name="connsiteY1" fmla="*/ 0 h 6858000"/>
              <a:gd name="connsiteX2" fmla="*/ 8254652 w 8254652"/>
              <a:gd name="connsiteY2" fmla="*/ 6858000 h 6858000"/>
              <a:gd name="connsiteX3" fmla="*/ 0 w 82546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54652" h="6858000">
                <a:moveTo>
                  <a:pt x="0" y="0"/>
                </a:moveTo>
                <a:lnTo>
                  <a:pt x="8254652" y="0"/>
                </a:lnTo>
                <a:lnTo>
                  <a:pt x="8254652"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3" name="Picture 2">
            <a:extLst>
              <a:ext uri="{FF2B5EF4-FFF2-40B4-BE49-F238E27FC236}">
                <a16:creationId xmlns:a16="http://schemas.microsoft.com/office/drawing/2014/main" id="{00646A92-0BB3-6023-777C-EAD7FE4868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537822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76FD07D-8E99-6464-FC01-0FA14F253D48}"/>
              </a:ext>
            </a:extLst>
          </p:cNvPr>
          <p:cNvSpPr>
            <a:spLocks noGrp="1"/>
          </p:cNvSpPr>
          <p:nvPr>
            <p:ph type="pic" sz="quarter" idx="10"/>
          </p:nvPr>
        </p:nvSpPr>
        <p:spPr>
          <a:xfrm>
            <a:off x="2133972" y="0"/>
            <a:ext cx="5760640" cy="6858000"/>
          </a:xfrm>
          <a:custGeom>
            <a:avLst/>
            <a:gdLst>
              <a:gd name="connsiteX0" fmla="*/ 0 w 5760640"/>
              <a:gd name="connsiteY0" fmla="*/ 0 h 6858000"/>
              <a:gd name="connsiteX1" fmla="*/ 5760640 w 5760640"/>
              <a:gd name="connsiteY1" fmla="*/ 0 h 6858000"/>
              <a:gd name="connsiteX2" fmla="*/ 5760640 w 5760640"/>
              <a:gd name="connsiteY2" fmla="*/ 6858000 h 6858000"/>
              <a:gd name="connsiteX3" fmla="*/ 0 w 5760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0640" h="6858000">
                <a:moveTo>
                  <a:pt x="0" y="0"/>
                </a:moveTo>
                <a:lnTo>
                  <a:pt x="5760640" y="0"/>
                </a:lnTo>
                <a:lnTo>
                  <a:pt x="5760640"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2" name="Picture 1">
            <a:extLst>
              <a:ext uri="{FF2B5EF4-FFF2-40B4-BE49-F238E27FC236}">
                <a16:creationId xmlns:a16="http://schemas.microsoft.com/office/drawing/2014/main" id="{FA9FD158-A786-2AAC-9D5D-2615B0E99F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9187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813416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23471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739040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14366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255613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571742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597539" cy="711081"/>
          </a:xfr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2/7/2024</a:t>
            </a:fld>
            <a:endParaRPr lang="en-US"/>
          </a:p>
        </p:txBody>
      </p:sp>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210616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6392178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641588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46228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545028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1017521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8513012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993714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81441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5415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AD9AC-C446-73A1-A83E-3588A6643FAE}"/>
              </a:ext>
            </a:extLst>
          </p:cNvPr>
          <p:cNvSpPr/>
          <p:nvPr userDrawn="1"/>
        </p:nvSpPr>
        <p:spPr>
          <a:xfrm>
            <a:off x="499937" y="3429000"/>
            <a:ext cx="11188950" cy="2971800"/>
          </a:xfrm>
          <a:prstGeom prst="rect">
            <a:avLst/>
          </a:prstGeom>
          <a:no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B9DA78E8-E588-591E-0087-B179CF9C6C40}"/>
              </a:ext>
            </a:extLst>
          </p:cNvPr>
          <p:cNvSpPr>
            <a:spLocks noGrp="1"/>
          </p:cNvSpPr>
          <p:nvPr>
            <p:ph type="pic" sz="quarter" idx="10"/>
          </p:nvPr>
        </p:nvSpPr>
        <p:spPr>
          <a:xfrm>
            <a:off x="780288"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5" name="Picture Placeholder 14">
            <a:extLst>
              <a:ext uri="{FF2B5EF4-FFF2-40B4-BE49-F238E27FC236}">
                <a16:creationId xmlns:a16="http://schemas.microsoft.com/office/drawing/2014/main" id="{4E099A52-B0F7-7BF6-EA1A-28737D84105D}"/>
              </a:ext>
            </a:extLst>
          </p:cNvPr>
          <p:cNvSpPr>
            <a:spLocks noGrp="1"/>
          </p:cNvSpPr>
          <p:nvPr>
            <p:ph type="pic" sz="quarter" idx="11"/>
          </p:nvPr>
        </p:nvSpPr>
        <p:spPr>
          <a:xfrm>
            <a:off x="8619744"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3" name="Picture Placeholder 12">
            <a:extLst>
              <a:ext uri="{FF2B5EF4-FFF2-40B4-BE49-F238E27FC236}">
                <a16:creationId xmlns:a16="http://schemas.microsoft.com/office/drawing/2014/main" id="{FF84AB13-C9D3-4053-7C5E-865A3CBF2113}"/>
              </a:ext>
            </a:extLst>
          </p:cNvPr>
          <p:cNvSpPr>
            <a:spLocks noGrp="1"/>
          </p:cNvSpPr>
          <p:nvPr>
            <p:ph type="pic" sz="quarter" idx="12"/>
          </p:nvPr>
        </p:nvSpPr>
        <p:spPr>
          <a:xfrm>
            <a:off x="3861688" y="-1"/>
            <a:ext cx="4465448" cy="6858000"/>
          </a:xfrm>
          <a:custGeom>
            <a:avLst/>
            <a:gdLst>
              <a:gd name="connsiteX0" fmla="*/ 0 w 4465448"/>
              <a:gd name="connsiteY0" fmla="*/ 0 h 6858000"/>
              <a:gd name="connsiteX1" fmla="*/ 4465448 w 4465448"/>
              <a:gd name="connsiteY1" fmla="*/ 0 h 6858000"/>
              <a:gd name="connsiteX2" fmla="*/ 4465448 w 4465448"/>
              <a:gd name="connsiteY2" fmla="*/ 6858000 h 6858000"/>
              <a:gd name="connsiteX3" fmla="*/ 0 w 44654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65448" h="6858000">
                <a:moveTo>
                  <a:pt x="0" y="0"/>
                </a:moveTo>
                <a:lnTo>
                  <a:pt x="4465448" y="0"/>
                </a:lnTo>
                <a:lnTo>
                  <a:pt x="4465448" y="6858000"/>
                </a:lnTo>
                <a:lnTo>
                  <a:pt x="0" y="6858000"/>
                </a:lnTo>
                <a:close/>
              </a:path>
            </a:pathLst>
          </a:custGeom>
        </p:spPr>
        <p:txBody>
          <a:bodyPr wrap="square" anchor="ctr">
            <a:noAutofit/>
          </a:bodyPr>
          <a:lstStyle>
            <a:lvl1pPr marL="0" indent="0" algn="ctr">
              <a:buFontTx/>
              <a:buNone/>
              <a:defRPr sz="2000">
                <a:latin typeface="+mn-lt"/>
              </a:defRPr>
            </a:lvl1pPr>
          </a:lstStyle>
          <a:p>
            <a:endParaRPr lang="en-US"/>
          </a:p>
        </p:txBody>
      </p:sp>
    </p:spTree>
    <p:extLst>
      <p:ext uri="{BB962C8B-B14F-4D97-AF65-F5344CB8AC3E}">
        <p14:creationId xmlns:p14="http://schemas.microsoft.com/office/powerpoint/2010/main" val="3131781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897719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848513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6012848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844025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1"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rtlCol="0" anchor="ctr"/>
          <a:lstStyle/>
          <a:p>
            <a:pPr algn="ctr"/>
            <a:endParaRPr lang="en-US" sz="1799">
              <a:solidFill>
                <a:prstClr val="white"/>
              </a:solidFill>
            </a:endParaRPr>
          </a:p>
        </p:txBody>
      </p:sp>
      <p:sp>
        <p:nvSpPr>
          <p:cNvPr id="2" name="Title 1"/>
          <p:cNvSpPr>
            <a:spLocks noGrp="1"/>
          </p:cNvSpPr>
          <p:nvPr>
            <p:ph type="ctrTitle"/>
          </p:nvPr>
        </p:nvSpPr>
        <p:spPr>
          <a:xfrm>
            <a:off x="914163" y="3887117"/>
            <a:ext cx="10360501"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285" indent="0" algn="ctr">
              <a:buNone/>
              <a:defRPr>
                <a:solidFill>
                  <a:schemeClr val="tx1">
                    <a:tint val="75000"/>
                  </a:schemeClr>
                </a:solidFill>
              </a:defRPr>
            </a:lvl2pPr>
            <a:lvl3pPr marL="1218570" indent="0" algn="ctr">
              <a:buNone/>
              <a:defRPr>
                <a:solidFill>
                  <a:schemeClr val="tx1">
                    <a:tint val="75000"/>
                  </a:schemeClr>
                </a:solidFill>
              </a:defRPr>
            </a:lvl3pPr>
            <a:lvl4pPr marL="1827855" indent="0" algn="ctr">
              <a:buNone/>
              <a:defRPr>
                <a:solidFill>
                  <a:schemeClr val="tx1">
                    <a:tint val="75000"/>
                  </a:schemeClr>
                </a:solidFill>
              </a:defRPr>
            </a:lvl4pPr>
            <a:lvl5pPr marL="2437141" indent="0" algn="ctr">
              <a:buNone/>
              <a:defRPr>
                <a:solidFill>
                  <a:schemeClr val="tx1">
                    <a:tint val="75000"/>
                  </a:schemeClr>
                </a:solidFill>
              </a:defRPr>
            </a:lvl5pPr>
            <a:lvl6pPr marL="3046426" indent="0" algn="ctr">
              <a:buNone/>
              <a:defRPr>
                <a:solidFill>
                  <a:schemeClr val="tx1">
                    <a:tint val="75000"/>
                  </a:schemeClr>
                </a:solidFill>
              </a:defRPr>
            </a:lvl6pPr>
            <a:lvl7pPr marL="3655711" indent="0" algn="ctr">
              <a:buNone/>
              <a:defRPr>
                <a:solidFill>
                  <a:schemeClr val="tx1">
                    <a:tint val="75000"/>
                  </a:schemeClr>
                </a:solidFill>
              </a:defRPr>
            </a:lvl7pPr>
            <a:lvl8pPr marL="4264995" indent="0" algn="ctr">
              <a:buNone/>
              <a:defRPr>
                <a:solidFill>
                  <a:schemeClr val="tx1">
                    <a:tint val="75000"/>
                  </a:schemeClr>
                </a:solidFill>
              </a:defRPr>
            </a:lvl8pPr>
            <a:lvl9pPr marL="487428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21238032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3" y="2130428"/>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310" indent="0" algn="ctr">
              <a:buNone/>
              <a:defRPr>
                <a:solidFill>
                  <a:schemeClr val="tx1">
                    <a:tint val="75000"/>
                  </a:schemeClr>
                </a:solidFill>
              </a:defRPr>
            </a:lvl2pPr>
            <a:lvl3pPr marL="1218621" indent="0" algn="ctr">
              <a:buNone/>
              <a:defRPr>
                <a:solidFill>
                  <a:schemeClr val="tx1">
                    <a:tint val="75000"/>
                  </a:schemeClr>
                </a:solidFill>
              </a:defRPr>
            </a:lvl3pPr>
            <a:lvl4pPr marL="1827931" indent="0" algn="ctr">
              <a:buNone/>
              <a:defRPr>
                <a:solidFill>
                  <a:schemeClr val="tx1">
                    <a:tint val="75000"/>
                  </a:schemeClr>
                </a:solidFill>
              </a:defRPr>
            </a:lvl4pPr>
            <a:lvl5pPr marL="2437242" indent="0" algn="ctr">
              <a:buNone/>
              <a:defRPr>
                <a:solidFill>
                  <a:schemeClr val="tx1">
                    <a:tint val="75000"/>
                  </a:schemeClr>
                </a:solidFill>
              </a:defRPr>
            </a:lvl5pPr>
            <a:lvl6pPr marL="3046553" indent="0" algn="ctr">
              <a:buNone/>
              <a:defRPr>
                <a:solidFill>
                  <a:schemeClr val="tx1">
                    <a:tint val="75000"/>
                  </a:schemeClr>
                </a:solidFill>
              </a:defRPr>
            </a:lvl6pPr>
            <a:lvl7pPr marL="3655863" indent="0" algn="ctr">
              <a:buNone/>
              <a:defRPr>
                <a:solidFill>
                  <a:schemeClr val="tx1">
                    <a:tint val="75000"/>
                  </a:schemeClr>
                </a:solidFill>
              </a:defRPr>
            </a:lvl7pPr>
            <a:lvl8pPr marL="4265173" indent="0" algn="ctr">
              <a:buNone/>
              <a:defRPr>
                <a:solidFill>
                  <a:schemeClr val="tx1">
                    <a:tint val="75000"/>
                  </a:schemeClr>
                </a:solidFill>
              </a:defRPr>
            </a:lvl8pPr>
            <a:lvl9pPr marL="487448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371022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722660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3"/>
            <a:ext cx="10360501" cy="1362075"/>
          </a:xfrm>
        </p:spPr>
        <p:txBody>
          <a:bodyPr anchor="t"/>
          <a:lstStyle>
            <a:lvl1pPr algn="l">
              <a:defRPr sz="5298"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699">
                <a:solidFill>
                  <a:schemeClr val="tx1">
                    <a:tint val="75000"/>
                  </a:schemeClr>
                </a:solidFill>
              </a:defRPr>
            </a:lvl1pPr>
            <a:lvl2pPr marL="609310" indent="0">
              <a:buNone/>
              <a:defRPr sz="2399">
                <a:solidFill>
                  <a:schemeClr val="tx1">
                    <a:tint val="75000"/>
                  </a:schemeClr>
                </a:solidFill>
              </a:defRPr>
            </a:lvl2pPr>
            <a:lvl3pPr marL="1218621" indent="0">
              <a:buNone/>
              <a:defRPr sz="2099">
                <a:solidFill>
                  <a:schemeClr val="tx1">
                    <a:tint val="75000"/>
                  </a:schemeClr>
                </a:solidFill>
              </a:defRPr>
            </a:lvl3pPr>
            <a:lvl4pPr marL="1827931" indent="0">
              <a:buNone/>
              <a:defRPr sz="1899">
                <a:solidFill>
                  <a:schemeClr val="tx1">
                    <a:tint val="75000"/>
                  </a:schemeClr>
                </a:solidFill>
              </a:defRPr>
            </a:lvl4pPr>
            <a:lvl5pPr marL="2437242" indent="0">
              <a:buNone/>
              <a:defRPr sz="1899">
                <a:solidFill>
                  <a:schemeClr val="tx1">
                    <a:tint val="75000"/>
                  </a:schemeClr>
                </a:solidFill>
              </a:defRPr>
            </a:lvl5pPr>
            <a:lvl6pPr marL="3046553" indent="0">
              <a:buNone/>
              <a:defRPr sz="1899">
                <a:solidFill>
                  <a:schemeClr val="tx1">
                    <a:tint val="75000"/>
                  </a:schemeClr>
                </a:solidFill>
              </a:defRPr>
            </a:lvl6pPr>
            <a:lvl7pPr marL="3655863" indent="0">
              <a:buNone/>
              <a:defRPr sz="1899">
                <a:solidFill>
                  <a:schemeClr val="tx1">
                    <a:tint val="75000"/>
                  </a:schemeClr>
                </a:solidFill>
              </a:defRPr>
            </a:lvl7pPr>
            <a:lvl8pPr marL="4265173" indent="0">
              <a:buNone/>
              <a:defRPr sz="1899">
                <a:solidFill>
                  <a:schemeClr val="tx1">
                    <a:tint val="75000"/>
                  </a:schemeClr>
                </a:solidFill>
              </a:defRPr>
            </a:lvl8pPr>
            <a:lvl9pPr marL="4874484" indent="0">
              <a:buNone/>
              <a:defRPr sz="189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1987697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3"/>
            <a:ext cx="5383398" cy="4525963"/>
          </a:xfrm>
        </p:spPr>
        <p:txBody>
          <a:bodyPr/>
          <a:lstStyle>
            <a:lvl1pPr>
              <a:defRPr sz="3699"/>
            </a:lvl1pPr>
            <a:lvl2pPr>
              <a:defRPr sz="3199"/>
            </a:lvl2pPr>
            <a:lvl3pPr>
              <a:defRPr sz="2699"/>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3"/>
            <a:ext cx="5383398" cy="4525963"/>
          </a:xfrm>
        </p:spPr>
        <p:txBody>
          <a:bodyPr/>
          <a:lstStyle>
            <a:lvl1pPr>
              <a:defRPr sz="3699"/>
            </a:lvl1pPr>
            <a:lvl2pPr>
              <a:defRPr sz="3199"/>
            </a:lvl2pPr>
            <a:lvl3pPr>
              <a:defRPr sz="2699"/>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646353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2" y="1535115"/>
            <a:ext cx="5385514" cy="639763"/>
          </a:xfrm>
        </p:spPr>
        <p:txBody>
          <a:bodyPr anchor="b"/>
          <a:lstStyle>
            <a:lvl1pPr marL="0" indent="0">
              <a:buNone/>
              <a:defRPr sz="3199" b="1"/>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a:t>Click to edit Master text styles</a:t>
            </a:r>
          </a:p>
        </p:txBody>
      </p:sp>
      <p:sp>
        <p:nvSpPr>
          <p:cNvPr id="4" name="Content Placeholder 3"/>
          <p:cNvSpPr>
            <a:spLocks noGrp="1"/>
          </p:cNvSpPr>
          <p:nvPr>
            <p:ph sz="half" idx="2"/>
          </p:nvPr>
        </p:nvSpPr>
        <p:spPr>
          <a:xfrm>
            <a:off x="609442" y="2174875"/>
            <a:ext cx="5385514" cy="3951288"/>
          </a:xfrm>
        </p:spPr>
        <p:txBody>
          <a:bodyPr/>
          <a:lstStyle>
            <a:lvl1pPr>
              <a:defRPr sz="3199"/>
            </a:lvl1pPr>
            <a:lvl2pPr>
              <a:defRPr sz="2699"/>
            </a:lvl2pPr>
            <a:lvl3pPr>
              <a:defRPr sz="2399"/>
            </a:lvl3pPr>
            <a:lvl4pPr>
              <a:defRPr sz="2099"/>
            </a:lvl4pPr>
            <a:lvl5pPr>
              <a:defRPr sz="2099"/>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5"/>
            <a:ext cx="5387630" cy="639763"/>
          </a:xfrm>
        </p:spPr>
        <p:txBody>
          <a:bodyPr anchor="b"/>
          <a:lstStyle>
            <a:lvl1pPr marL="0" indent="0">
              <a:buNone/>
              <a:defRPr sz="3199" b="1"/>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199"/>
            </a:lvl1pPr>
            <a:lvl2pPr>
              <a:defRPr sz="2699"/>
            </a:lvl2pPr>
            <a:lvl3pPr>
              <a:defRPr sz="2399"/>
            </a:lvl3pPr>
            <a:lvl4pPr>
              <a:defRPr sz="2099"/>
            </a:lvl4pPr>
            <a:lvl5pPr>
              <a:defRPr sz="2099"/>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20357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2/7/2024</a:t>
            </a:fld>
            <a:endParaRPr lang="en-US"/>
          </a:p>
        </p:txBody>
      </p:sp>
      <p:sp>
        <p:nvSpPr>
          <p:cNvPr id="3" name="Footer Placeholder 2"/>
          <p:cNvSpPr>
            <a:spLocks noGrp="1"/>
          </p:cNvSpPr>
          <p:nvPr>
            <p:ph type="ftr" sz="quarter" idx="11"/>
          </p:nvPr>
        </p:nvSpPr>
        <p:spPr>
          <a:xfrm>
            <a:off x="4164515" y="6356351"/>
            <a:ext cx="3859795" cy="365125"/>
          </a:xfrm>
        </p:spPr>
        <p:txBody>
          <a:bodyPr/>
          <a:lstStyle/>
          <a:p>
            <a:r>
              <a:rPr lang="en-US" dirty="0"/>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pic>
        <p:nvPicPr>
          <p:cNvPr id="6" name="Picture 5">
            <a:extLst>
              <a:ext uri="{FF2B5EF4-FFF2-40B4-BE49-F238E27FC236}">
                <a16:creationId xmlns:a16="http://schemas.microsoft.com/office/drawing/2014/main" id="{156D8408-9967-1388-5252-E942F46B11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6812494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599"/>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466283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599"/>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9039150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382774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51"/>
            <a:ext cx="4010039" cy="1162051"/>
          </a:xfrm>
        </p:spPr>
        <p:txBody>
          <a:bodyPr anchor="b"/>
          <a:lstStyle>
            <a:lvl1pPr algn="l">
              <a:defRPr sz="2699" b="1"/>
            </a:lvl1pPr>
          </a:lstStyle>
          <a:p>
            <a:r>
              <a:rPr lang="en-US"/>
              <a:t>Click to edit Master title style</a:t>
            </a:r>
          </a:p>
        </p:txBody>
      </p:sp>
      <p:sp>
        <p:nvSpPr>
          <p:cNvPr id="3" name="Content Placeholder 2"/>
          <p:cNvSpPr>
            <a:spLocks noGrp="1"/>
          </p:cNvSpPr>
          <p:nvPr>
            <p:ph idx="1"/>
          </p:nvPr>
        </p:nvSpPr>
        <p:spPr>
          <a:xfrm>
            <a:off x="4765492" y="273054"/>
            <a:ext cx="6813892" cy="5853113"/>
          </a:xfrm>
        </p:spPr>
        <p:txBody>
          <a:bodyPr/>
          <a:lstStyle>
            <a:lvl1pPr>
              <a:defRPr sz="4299"/>
            </a:lvl1pPr>
            <a:lvl2pPr>
              <a:defRPr sz="3699"/>
            </a:lvl2pPr>
            <a:lvl3pPr>
              <a:defRPr sz="3199"/>
            </a:lvl3pPr>
            <a:lvl4pPr>
              <a:defRPr sz="2699"/>
            </a:lvl4pPr>
            <a:lvl5pPr>
              <a:defRPr sz="2699"/>
            </a:lvl5pPr>
            <a:lvl6pPr>
              <a:defRPr sz="2699"/>
            </a:lvl6pPr>
            <a:lvl7pPr>
              <a:defRPr sz="2699"/>
            </a:lvl7pPr>
            <a:lvl8pPr>
              <a:defRPr sz="2699"/>
            </a:lvl8pPr>
            <a:lvl9pPr>
              <a:defRPr sz="26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3"/>
            <a:ext cx="4010039" cy="4691063"/>
          </a:xfrm>
        </p:spPr>
        <p:txBody>
          <a:bodyPr/>
          <a:lstStyle>
            <a:lvl1pPr marL="0" indent="0">
              <a:buNone/>
              <a:defRPr sz="1899"/>
            </a:lvl1pPr>
            <a:lvl2pPr marL="609310" indent="0">
              <a:buNone/>
              <a:defRPr sz="1600"/>
            </a:lvl2pPr>
            <a:lvl3pPr marL="1218621" indent="0">
              <a:buNone/>
              <a:defRPr sz="1300"/>
            </a:lvl3pPr>
            <a:lvl4pPr marL="1827931" indent="0">
              <a:buNone/>
              <a:defRPr sz="1200"/>
            </a:lvl4pPr>
            <a:lvl5pPr marL="2437242" indent="0">
              <a:buNone/>
              <a:defRPr sz="1200"/>
            </a:lvl5pPr>
            <a:lvl6pPr marL="3046553" indent="0">
              <a:buNone/>
              <a:defRPr sz="1200"/>
            </a:lvl6pPr>
            <a:lvl7pPr marL="3655863" indent="0">
              <a:buNone/>
              <a:defRPr sz="1200"/>
            </a:lvl7pPr>
            <a:lvl8pPr marL="4265173" indent="0">
              <a:buNone/>
              <a:defRPr sz="1200"/>
            </a:lvl8pPr>
            <a:lvl9pPr marL="487448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479703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6" y="4800602"/>
            <a:ext cx="7313295" cy="566739"/>
          </a:xfrm>
        </p:spPr>
        <p:txBody>
          <a:bodyPr anchor="b"/>
          <a:lstStyle>
            <a:lvl1pPr algn="l">
              <a:defRPr sz="2699" b="1"/>
            </a:lvl1pPr>
          </a:lstStyle>
          <a:p>
            <a:r>
              <a:rPr lang="en-US"/>
              <a:t>Click to edit Master title style</a:t>
            </a:r>
          </a:p>
        </p:txBody>
      </p:sp>
      <p:sp>
        <p:nvSpPr>
          <p:cNvPr id="3" name="Picture Placeholder 2"/>
          <p:cNvSpPr>
            <a:spLocks noGrp="1"/>
          </p:cNvSpPr>
          <p:nvPr>
            <p:ph type="pic" idx="1"/>
          </p:nvPr>
        </p:nvSpPr>
        <p:spPr>
          <a:xfrm>
            <a:off x="2389096" y="612775"/>
            <a:ext cx="7313295" cy="4114800"/>
          </a:xfrm>
        </p:spPr>
        <p:txBody>
          <a:bodyPr/>
          <a:lstStyle>
            <a:lvl1pPr marL="0" indent="0">
              <a:buNone/>
              <a:defRPr sz="4299"/>
            </a:lvl1pPr>
            <a:lvl2pPr marL="609310" indent="0">
              <a:buNone/>
              <a:defRPr sz="3699"/>
            </a:lvl2pPr>
            <a:lvl3pPr marL="1218621" indent="0">
              <a:buNone/>
              <a:defRPr sz="3199"/>
            </a:lvl3pPr>
            <a:lvl4pPr marL="1827931" indent="0">
              <a:buNone/>
              <a:defRPr sz="2699"/>
            </a:lvl4pPr>
            <a:lvl5pPr marL="2437242" indent="0">
              <a:buNone/>
              <a:defRPr sz="2699"/>
            </a:lvl5pPr>
            <a:lvl6pPr marL="3046553" indent="0">
              <a:buNone/>
              <a:defRPr sz="2699"/>
            </a:lvl6pPr>
            <a:lvl7pPr marL="3655863" indent="0">
              <a:buNone/>
              <a:defRPr sz="2699"/>
            </a:lvl7pPr>
            <a:lvl8pPr marL="4265173" indent="0">
              <a:buNone/>
              <a:defRPr sz="2699"/>
            </a:lvl8pPr>
            <a:lvl9pPr marL="4874484" indent="0">
              <a:buNone/>
              <a:defRPr sz="2699"/>
            </a:lvl9pPr>
          </a:lstStyle>
          <a:p>
            <a:endParaRPr lang="en-US"/>
          </a:p>
        </p:txBody>
      </p:sp>
      <p:sp>
        <p:nvSpPr>
          <p:cNvPr id="4" name="Text Placeholder 3"/>
          <p:cNvSpPr>
            <a:spLocks noGrp="1"/>
          </p:cNvSpPr>
          <p:nvPr>
            <p:ph type="body" sz="half" idx="2"/>
          </p:nvPr>
        </p:nvSpPr>
        <p:spPr>
          <a:xfrm>
            <a:off x="2389096" y="5367340"/>
            <a:ext cx="7313295" cy="804863"/>
          </a:xfrm>
        </p:spPr>
        <p:txBody>
          <a:bodyPr/>
          <a:lstStyle>
            <a:lvl1pPr marL="0" indent="0">
              <a:buNone/>
              <a:defRPr sz="1899"/>
            </a:lvl1pPr>
            <a:lvl2pPr marL="609310" indent="0">
              <a:buNone/>
              <a:defRPr sz="1600"/>
            </a:lvl2pPr>
            <a:lvl3pPr marL="1218621" indent="0">
              <a:buNone/>
              <a:defRPr sz="1300"/>
            </a:lvl3pPr>
            <a:lvl4pPr marL="1827931" indent="0">
              <a:buNone/>
              <a:defRPr sz="1200"/>
            </a:lvl4pPr>
            <a:lvl5pPr marL="2437242" indent="0">
              <a:buNone/>
              <a:defRPr sz="1200"/>
            </a:lvl5pPr>
            <a:lvl6pPr marL="3046553" indent="0">
              <a:buNone/>
              <a:defRPr sz="1200"/>
            </a:lvl6pPr>
            <a:lvl7pPr marL="3655863" indent="0">
              <a:buNone/>
              <a:defRPr sz="1200"/>
            </a:lvl7pPr>
            <a:lvl8pPr marL="4265173" indent="0">
              <a:buNone/>
              <a:defRPr sz="1200"/>
            </a:lvl8pPr>
            <a:lvl9pPr marL="487448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6431740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90324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41"/>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41"/>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616180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7834" y="2870635"/>
            <a:ext cx="5930678" cy="711081"/>
          </a:xfrm>
        </p:spPr>
        <p:txBody>
          <a:bodyPr>
            <a:normAutofit/>
          </a:bodyPr>
          <a:lstStyle>
            <a:lvl1pPr algn="ctr">
              <a:defRPr sz="3599"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03641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728462"/>
            <a:ext cx="3918156" cy="509048"/>
          </a:xfrm>
        </p:spPr>
        <p:txBody>
          <a:bodyPr>
            <a:noAutofit/>
          </a:bodyPr>
          <a:lstStyle>
            <a:lvl1pPr>
              <a:defRPr sz="3600" b="1">
                <a:latin typeface="+mn-lt"/>
              </a:defRPr>
            </a:lvl1pPr>
          </a:lstStyle>
          <a:p>
            <a:r>
              <a:rPr lang="en-US" dirty="0"/>
              <a:t>Click to edit</a:t>
            </a:r>
          </a:p>
        </p:txBody>
      </p:sp>
      <p:sp>
        <p:nvSpPr>
          <p:cNvPr id="10" name="Picture Placeholder 9">
            <a:extLst>
              <a:ext uri="{FF2B5EF4-FFF2-40B4-BE49-F238E27FC236}">
                <a16:creationId xmlns:a16="http://schemas.microsoft.com/office/drawing/2014/main" id="{0D0DE786-062C-9D51-A762-4F9A15889E4B}"/>
              </a:ext>
            </a:extLst>
          </p:cNvPr>
          <p:cNvSpPr>
            <a:spLocks noGrp="1"/>
          </p:cNvSpPr>
          <p:nvPr>
            <p:ph type="pic" sz="quarter" idx="10"/>
          </p:nvPr>
        </p:nvSpPr>
        <p:spPr>
          <a:xfrm>
            <a:off x="0" y="1575025"/>
            <a:ext cx="4942284" cy="4230238"/>
          </a:xfrm>
          <a:custGeom>
            <a:avLst/>
            <a:gdLst>
              <a:gd name="connsiteX0" fmla="*/ 0 w 4942284"/>
              <a:gd name="connsiteY0" fmla="*/ 0 h 4230238"/>
              <a:gd name="connsiteX1" fmla="*/ 4942284 w 4942284"/>
              <a:gd name="connsiteY1" fmla="*/ 0 h 4230238"/>
              <a:gd name="connsiteX2" fmla="*/ 4942284 w 4942284"/>
              <a:gd name="connsiteY2" fmla="*/ 4230238 h 4230238"/>
              <a:gd name="connsiteX3" fmla="*/ 0 w 4942284"/>
              <a:gd name="connsiteY3" fmla="*/ 4230238 h 4230238"/>
            </a:gdLst>
            <a:ahLst/>
            <a:cxnLst>
              <a:cxn ang="0">
                <a:pos x="connsiteX0" y="connsiteY0"/>
              </a:cxn>
              <a:cxn ang="0">
                <a:pos x="connsiteX1" y="connsiteY1"/>
              </a:cxn>
              <a:cxn ang="0">
                <a:pos x="connsiteX2" y="connsiteY2"/>
              </a:cxn>
              <a:cxn ang="0">
                <a:pos x="connsiteX3" y="connsiteY3"/>
              </a:cxn>
            </a:cxnLst>
            <a:rect l="l" t="t" r="r" b="b"/>
            <a:pathLst>
              <a:path w="4942284" h="4230238">
                <a:moveTo>
                  <a:pt x="0" y="0"/>
                </a:moveTo>
                <a:lnTo>
                  <a:pt x="4942284" y="0"/>
                </a:lnTo>
                <a:lnTo>
                  <a:pt x="4942284" y="4230238"/>
                </a:lnTo>
                <a:lnTo>
                  <a:pt x="0" y="4230238"/>
                </a:ln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BBFCA7EA-CD3C-75DE-B80B-8D5D76F4E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36571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5230316" y="0"/>
            <a:ext cx="6958509" cy="68580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024128" y="728462"/>
            <a:ext cx="3267456" cy="1404394"/>
          </a:xfrm>
        </p:spPr>
        <p:txBody>
          <a:bodyPr anchor="b">
            <a:noAutofit/>
          </a:bodyPr>
          <a:lstStyle>
            <a:lvl1pP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F4AAFEAD-3918-9081-9009-1291C2E73D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199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0" y="2206752"/>
            <a:ext cx="12188825" cy="3182112"/>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651058" y="728462"/>
            <a:ext cx="8886708" cy="1188370"/>
          </a:xfrm>
        </p:spPr>
        <p:txBody>
          <a:bodyPr anchor="b">
            <a:noAutofit/>
          </a:bodyPr>
          <a:lstStyle>
            <a:lvl1pPr algn="ct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062D6D96-71EC-D78B-4FEF-3D48739F2E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422692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66C1C5-F12C-8B5D-CA9B-857BD1216258}"/>
              </a:ext>
            </a:extLst>
          </p:cNvPr>
          <p:cNvSpPr>
            <a:spLocks noGrp="1"/>
          </p:cNvSpPr>
          <p:nvPr>
            <p:ph type="pic" sz="quarter" idx="10"/>
          </p:nvPr>
        </p:nvSpPr>
        <p:spPr>
          <a:xfrm>
            <a:off x="0" y="-1"/>
            <a:ext cx="12188825" cy="3931921"/>
          </a:xfrm>
          <a:custGeom>
            <a:avLst/>
            <a:gdLst>
              <a:gd name="connsiteX0" fmla="*/ 0 w 12188825"/>
              <a:gd name="connsiteY0" fmla="*/ 0 h 4293096"/>
              <a:gd name="connsiteX1" fmla="*/ 12188825 w 12188825"/>
              <a:gd name="connsiteY1" fmla="*/ 0 h 4293096"/>
              <a:gd name="connsiteX2" fmla="*/ 12188825 w 12188825"/>
              <a:gd name="connsiteY2" fmla="*/ 4293096 h 4293096"/>
              <a:gd name="connsiteX3" fmla="*/ 0 w 12188825"/>
              <a:gd name="connsiteY3" fmla="*/ 4293096 h 4293096"/>
            </a:gdLst>
            <a:ahLst/>
            <a:cxnLst>
              <a:cxn ang="0">
                <a:pos x="connsiteX0" y="connsiteY0"/>
              </a:cxn>
              <a:cxn ang="0">
                <a:pos x="connsiteX1" y="connsiteY1"/>
              </a:cxn>
              <a:cxn ang="0">
                <a:pos x="connsiteX2" y="connsiteY2"/>
              </a:cxn>
              <a:cxn ang="0">
                <a:pos x="connsiteX3" y="connsiteY3"/>
              </a:cxn>
            </a:cxnLst>
            <a:rect l="l" t="t" r="r" b="b"/>
            <a:pathLst>
              <a:path w="12188825" h="4293096">
                <a:moveTo>
                  <a:pt x="0" y="0"/>
                </a:moveTo>
                <a:lnTo>
                  <a:pt x="12188825" y="0"/>
                </a:lnTo>
                <a:lnTo>
                  <a:pt x="12188825" y="4293096"/>
                </a:lnTo>
                <a:lnTo>
                  <a:pt x="0" y="4293096"/>
                </a:lnTo>
                <a:close/>
              </a:path>
            </a:pathLst>
          </a:custGeom>
        </p:spPr>
        <p:txBody>
          <a:bodyPr wrap="square" anchor="ctr">
            <a:noAutofit/>
          </a:bodyPr>
          <a:lstStyle>
            <a:lvl1pPr marL="0" indent="0" algn="ctr">
              <a:buFontTx/>
              <a:buNone/>
              <a:defRPr/>
            </a:lvl1pPr>
          </a:lstStyle>
          <a:p>
            <a:endParaRPr lang="en-US"/>
          </a:p>
        </p:txBody>
      </p:sp>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5157192"/>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2764561"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7739683"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F1528EFC-3E01-A526-0AA4-3357F34520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89023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3918156" cy="509048"/>
          </a:xfrm>
        </p:spPr>
        <p:txBody>
          <a:bodyPr>
            <a:noAutofit/>
          </a:bodyPr>
          <a:lstStyle>
            <a:lvl1pPr>
              <a:defRPr sz="3600" b="1">
                <a:latin typeface="+mn-lt"/>
              </a:defRPr>
            </a:lvl1pPr>
          </a:lstStyle>
          <a:p>
            <a:r>
              <a:rPr lang="en-US" dirty="0"/>
              <a:t>Click to edit</a:t>
            </a:r>
          </a:p>
        </p:txBody>
      </p:sp>
      <p:sp>
        <p:nvSpPr>
          <p:cNvPr id="5" name="Picture Placeholder 4">
            <a:extLst>
              <a:ext uri="{FF2B5EF4-FFF2-40B4-BE49-F238E27FC236}">
                <a16:creationId xmlns:a16="http://schemas.microsoft.com/office/drawing/2014/main" id="{3E7514AD-E87C-CA2A-D879-42F95D8DB31C}"/>
              </a:ext>
            </a:extLst>
          </p:cNvPr>
          <p:cNvSpPr>
            <a:spLocks noGrp="1"/>
          </p:cNvSpPr>
          <p:nvPr>
            <p:ph type="pic" sz="quarter" idx="10"/>
          </p:nvPr>
        </p:nvSpPr>
        <p:spPr>
          <a:xfrm>
            <a:off x="3142084" y="2780927"/>
            <a:ext cx="2448272" cy="5472608"/>
          </a:xfrm>
          <a:custGeom>
            <a:avLst/>
            <a:gdLst>
              <a:gd name="connsiteX0" fmla="*/ 1224136 w 2448272"/>
              <a:gd name="connsiteY0" fmla="*/ 0 h 5472608"/>
              <a:gd name="connsiteX1" fmla="*/ 2448272 w 2448272"/>
              <a:gd name="connsiteY1" fmla="*/ 1224136 h 5472608"/>
              <a:gd name="connsiteX2" fmla="*/ 2448272 w 2448272"/>
              <a:gd name="connsiteY2" fmla="*/ 4248472 h 5472608"/>
              <a:gd name="connsiteX3" fmla="*/ 1224136 w 2448272"/>
              <a:gd name="connsiteY3" fmla="*/ 5472608 h 5472608"/>
              <a:gd name="connsiteX4" fmla="*/ 0 w 2448272"/>
              <a:gd name="connsiteY4" fmla="*/ 4248472 h 5472608"/>
              <a:gd name="connsiteX5" fmla="*/ 0 w 2448272"/>
              <a:gd name="connsiteY5" fmla="*/ 1224136 h 5472608"/>
              <a:gd name="connsiteX6" fmla="*/ 1224136 w 2448272"/>
              <a:gd name="connsiteY6" fmla="*/ 0 h 547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272" h="5472608">
                <a:moveTo>
                  <a:pt x="1224136" y="0"/>
                </a:moveTo>
                <a:cubicBezTo>
                  <a:pt x="1900208" y="0"/>
                  <a:pt x="2448272" y="548064"/>
                  <a:pt x="2448272" y="1224136"/>
                </a:cubicBezTo>
                <a:lnTo>
                  <a:pt x="2448272" y="4248472"/>
                </a:lnTo>
                <a:cubicBezTo>
                  <a:pt x="2448272" y="4924544"/>
                  <a:pt x="1900208" y="5472608"/>
                  <a:pt x="1224136" y="5472608"/>
                </a:cubicBezTo>
                <a:cubicBezTo>
                  <a:pt x="548064" y="5472608"/>
                  <a:pt x="0" y="4924544"/>
                  <a:pt x="0" y="4248472"/>
                </a:cubicBezTo>
                <a:lnTo>
                  <a:pt x="0" y="1224136"/>
                </a:lnTo>
                <a:cubicBezTo>
                  <a:pt x="0" y="548064"/>
                  <a:pt x="548064" y="0"/>
                  <a:pt x="1224136"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3D4DFDC2-A0C9-CF19-4767-0181F69527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283858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3.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2/7/2024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r>
              <a:rPr lang="en-US" dirty="0"/>
              <a:t>www.anubhavtrainings.com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pic>
        <p:nvPicPr>
          <p:cNvPr id="8" name="Picture 7">
            <a:extLst>
              <a:ext uri="{FF2B5EF4-FFF2-40B4-BE49-F238E27FC236}">
                <a16:creationId xmlns:a16="http://schemas.microsoft.com/office/drawing/2014/main" id="{DB2F0CBB-0DC1-7F2A-D522-1AA5EECA7227}"/>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55" r:id="rId4"/>
    <p:sldLayoutId id="2147483662" r:id="rId5"/>
    <p:sldLayoutId id="2147483664" r:id="rId6"/>
    <p:sldLayoutId id="2147483665" r:id="rId7"/>
    <p:sldLayoutId id="2147483666" r:id="rId8"/>
    <p:sldLayoutId id="2147483667" r:id="rId9"/>
    <p:sldLayoutId id="2147483668" r:id="rId10"/>
    <p:sldLayoutId id="2147483669" r:id="rId11"/>
    <p:sldLayoutId id="2147483671" r:id="rId12"/>
    <p:sldLayoutId id="2147483670" r:id="rId13"/>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2/7/2024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42654099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2" y="274641"/>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2" y="1138426"/>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3"/>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2/7/2024</a:t>
            </a:fld>
            <a:endParaRPr lang="en-US"/>
          </a:p>
        </p:txBody>
      </p:sp>
      <p:sp>
        <p:nvSpPr>
          <p:cNvPr id="5" name="Footer Placeholder 4"/>
          <p:cNvSpPr>
            <a:spLocks noGrp="1"/>
          </p:cNvSpPr>
          <p:nvPr>
            <p:ph type="ftr" sz="quarter" idx="3"/>
          </p:nvPr>
        </p:nvSpPr>
        <p:spPr>
          <a:xfrm>
            <a:off x="4164516" y="6356353"/>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6" y="6356353"/>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314611184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Lst>
  <p:txStyles>
    <p:titleStyle>
      <a:lvl1pPr algn="l" defTabSz="1218621" rtl="0" eaLnBrk="1" latinLnBrk="0" hangingPunct="1">
        <a:spcBef>
          <a:spcPct val="0"/>
        </a:spcBef>
        <a:buNone/>
        <a:defRPr sz="3599" kern="1200">
          <a:solidFill>
            <a:schemeClr val="tx1"/>
          </a:solidFill>
          <a:latin typeface="+mj-lt"/>
          <a:ea typeface="+mj-ea"/>
          <a:cs typeface="+mj-cs"/>
        </a:defRPr>
      </a:lvl1pPr>
    </p:titleStyle>
    <p:bodyStyle>
      <a:lvl1pPr marL="456983" indent="-456983" algn="l" defTabSz="1218621"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130" indent="-380819" algn="l" defTabSz="1218621"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276" indent="-304656" algn="l" defTabSz="1218621"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587" indent="-304656" algn="l" defTabSz="1218621" rtl="0" eaLnBrk="1" latinLnBrk="0" hangingPunct="1">
        <a:spcBef>
          <a:spcPct val="20000"/>
        </a:spcBef>
        <a:buFont typeface="Arial" pitchFamily="34" charset="0"/>
        <a:buChar char="–"/>
        <a:defRPr sz="1999" kern="1200">
          <a:solidFill>
            <a:schemeClr val="tx1"/>
          </a:solidFill>
          <a:latin typeface="+mj-lt"/>
          <a:ea typeface="+mn-ea"/>
          <a:cs typeface="+mn-cs"/>
        </a:defRPr>
      </a:lvl4pPr>
      <a:lvl5pPr marL="2741897" indent="-304656" algn="l" defTabSz="1218621" rtl="0" eaLnBrk="1" latinLnBrk="0" hangingPunct="1">
        <a:spcBef>
          <a:spcPct val="20000"/>
        </a:spcBef>
        <a:buFont typeface="Arial" pitchFamily="34" charset="0"/>
        <a:buChar char="»"/>
        <a:defRPr sz="1999" kern="1200">
          <a:solidFill>
            <a:schemeClr val="tx1"/>
          </a:solidFill>
          <a:latin typeface="+mj-lt"/>
          <a:ea typeface="+mn-ea"/>
          <a:cs typeface="+mn-cs"/>
        </a:defRPr>
      </a:lvl5pPr>
      <a:lvl6pPr marL="3351207"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18"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829"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139"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621" rtl="0" eaLnBrk="1" latinLnBrk="0" hangingPunct="1">
        <a:defRPr sz="2399" kern="1200">
          <a:solidFill>
            <a:schemeClr val="tx1"/>
          </a:solidFill>
          <a:latin typeface="+mn-lt"/>
          <a:ea typeface="+mn-ea"/>
          <a:cs typeface="+mn-cs"/>
        </a:defRPr>
      </a:lvl1pPr>
      <a:lvl2pPr marL="609310" algn="l" defTabSz="1218621" rtl="0" eaLnBrk="1" latinLnBrk="0" hangingPunct="1">
        <a:defRPr sz="2399" kern="1200">
          <a:solidFill>
            <a:schemeClr val="tx1"/>
          </a:solidFill>
          <a:latin typeface="+mn-lt"/>
          <a:ea typeface="+mn-ea"/>
          <a:cs typeface="+mn-cs"/>
        </a:defRPr>
      </a:lvl2pPr>
      <a:lvl3pPr marL="1218621" algn="l" defTabSz="1218621" rtl="0" eaLnBrk="1" latinLnBrk="0" hangingPunct="1">
        <a:defRPr sz="2399" kern="1200">
          <a:solidFill>
            <a:schemeClr val="tx1"/>
          </a:solidFill>
          <a:latin typeface="+mn-lt"/>
          <a:ea typeface="+mn-ea"/>
          <a:cs typeface="+mn-cs"/>
        </a:defRPr>
      </a:lvl3pPr>
      <a:lvl4pPr marL="1827931" algn="l" defTabSz="1218621" rtl="0" eaLnBrk="1" latinLnBrk="0" hangingPunct="1">
        <a:defRPr sz="2399" kern="1200">
          <a:solidFill>
            <a:schemeClr val="tx1"/>
          </a:solidFill>
          <a:latin typeface="+mn-lt"/>
          <a:ea typeface="+mn-ea"/>
          <a:cs typeface="+mn-cs"/>
        </a:defRPr>
      </a:lvl4pPr>
      <a:lvl5pPr marL="2437242" algn="l" defTabSz="1218621" rtl="0" eaLnBrk="1" latinLnBrk="0" hangingPunct="1">
        <a:defRPr sz="2399" kern="1200">
          <a:solidFill>
            <a:schemeClr val="tx1"/>
          </a:solidFill>
          <a:latin typeface="+mn-lt"/>
          <a:ea typeface="+mn-ea"/>
          <a:cs typeface="+mn-cs"/>
        </a:defRPr>
      </a:lvl5pPr>
      <a:lvl6pPr marL="3046553" algn="l" defTabSz="1218621" rtl="0" eaLnBrk="1" latinLnBrk="0" hangingPunct="1">
        <a:defRPr sz="2399" kern="1200">
          <a:solidFill>
            <a:schemeClr val="tx1"/>
          </a:solidFill>
          <a:latin typeface="+mn-lt"/>
          <a:ea typeface="+mn-ea"/>
          <a:cs typeface="+mn-cs"/>
        </a:defRPr>
      </a:lvl6pPr>
      <a:lvl7pPr marL="3655863" algn="l" defTabSz="1218621" rtl="0" eaLnBrk="1" latinLnBrk="0" hangingPunct="1">
        <a:defRPr sz="2399" kern="1200">
          <a:solidFill>
            <a:schemeClr val="tx1"/>
          </a:solidFill>
          <a:latin typeface="+mn-lt"/>
          <a:ea typeface="+mn-ea"/>
          <a:cs typeface="+mn-cs"/>
        </a:defRPr>
      </a:lvl7pPr>
      <a:lvl8pPr marL="4265173" algn="l" defTabSz="1218621" rtl="0" eaLnBrk="1" latinLnBrk="0" hangingPunct="1">
        <a:defRPr sz="2399" kern="1200">
          <a:solidFill>
            <a:schemeClr val="tx1"/>
          </a:solidFill>
          <a:latin typeface="+mn-lt"/>
          <a:ea typeface="+mn-ea"/>
          <a:cs typeface="+mn-cs"/>
        </a:defRPr>
      </a:lvl8pPr>
      <a:lvl9pPr marL="4874484" algn="l" defTabSz="1218621"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23.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14.png"/><Relationship Id="rId1" Type="http://schemas.openxmlformats.org/officeDocument/2006/relationships/slideLayout" Target="../slideLayouts/slideLayout23.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hyperlink" Target="https://help.sap.com/viewer/923180ddb98240829d935862025004d6/Cloud/en-US/f6cb3e3402694f5585068e5e5161a7c1.html" TargetMode="External"/><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1.xml"/><Relationship Id="rId5" Type="http://schemas.openxmlformats.org/officeDocument/2006/relationships/hyperlink" Target="https://github.com/soyuztechnologies/BarclaysCorporateTraining/blob/master/Phase%201%20CDS%20and%20RAP%20based%20development/Day%2003/01%20Class%20Pool%20Code.txt" TargetMode="Externa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hyperlink" Target="https://github.com/soyuztechnologies/BarclaysCorporateTraining/blob/master/Phase%201%20CDS%20and%20RAP%20based%20development/Day%2003/02%20BDEF%20Code.tx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1.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21.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hyperlink" Target="https://github.com/soyuztechnologies/BarclaysCorporateTraining/blob/master/Phase%201%20CDS%20and%20RAP%20based%20development/Day%2003/03%20Behavior%20Pool%20logic.txt"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3/04%20EML%20Code.txt" TargetMode="External"/><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1.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Service%20Definition.txt" TargetMode="External"/><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erson sitting on the floor using a computer&#10;&#10;Description automatically generated with medium confidence">
            <a:extLst>
              <a:ext uri="{FF2B5EF4-FFF2-40B4-BE49-F238E27FC236}">
                <a16:creationId xmlns:a16="http://schemas.microsoft.com/office/drawing/2014/main" id="{163910DD-E4DC-EB5C-1DC5-26A4E9F6135E}"/>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p:blipFill>
        <p:spPr>
          <a:xfrm>
            <a:off x="7874289" y="457200"/>
            <a:ext cx="3814597" cy="5943600"/>
          </a:xfrm>
        </p:spPr>
      </p:pic>
      <p:sp>
        <p:nvSpPr>
          <p:cNvPr id="23" name="Title 22">
            <a:extLst>
              <a:ext uri="{FF2B5EF4-FFF2-40B4-BE49-F238E27FC236}">
                <a16:creationId xmlns:a16="http://schemas.microsoft.com/office/drawing/2014/main" id="{46CB52B3-4EAB-0A19-8364-27ADBDC7AF4A}"/>
              </a:ext>
            </a:extLst>
          </p:cNvPr>
          <p:cNvSpPr>
            <a:spLocks noGrp="1"/>
          </p:cNvSpPr>
          <p:nvPr>
            <p:ph type="ctrTitle"/>
          </p:nvPr>
        </p:nvSpPr>
        <p:spPr>
          <a:xfrm>
            <a:off x="2863242" y="182764"/>
            <a:ext cx="5040560" cy="5492080"/>
          </a:xfrm>
        </p:spPr>
        <p:txBody>
          <a:bodyPr>
            <a:normAutofit fontScale="90000"/>
          </a:bodyPr>
          <a:lstStyle/>
          <a:p>
            <a:r>
              <a:rPr lang="en-US" sz="6600" b="1" dirty="0">
                <a:gradFill>
                  <a:gsLst>
                    <a:gs pos="4000">
                      <a:schemeClr val="accent2"/>
                    </a:gs>
                    <a:gs pos="100000">
                      <a:schemeClr val="accent1"/>
                    </a:gs>
                  </a:gsLst>
                  <a:lin ang="6000000" scaled="0"/>
                </a:gradFill>
                <a:latin typeface="Cooper Black" panose="0208090404030B020404" pitchFamily="18" charset="0"/>
              </a:rPr>
              <a:t>SAP </a:t>
            </a:r>
            <a:r>
              <a:rPr lang="en-US" sz="5300" b="1" dirty="0">
                <a:gradFill>
                  <a:gsLst>
                    <a:gs pos="4000">
                      <a:schemeClr val="accent2"/>
                    </a:gs>
                    <a:gs pos="100000">
                      <a:schemeClr val="accent1"/>
                    </a:gs>
                  </a:gsLst>
                  <a:lin ang="6000000" scaled="0"/>
                </a:gradFill>
                <a:latin typeface="Cooper Black" panose="0208090404030B020404" pitchFamily="18" charset="0"/>
              </a:rPr>
              <a:t>S/4HANA </a:t>
            </a:r>
            <a:r>
              <a:rPr lang="en-US" sz="6600" b="1" dirty="0">
                <a:gradFill>
                  <a:gsLst>
                    <a:gs pos="4000">
                      <a:schemeClr val="accent2"/>
                    </a:gs>
                    <a:gs pos="100000">
                      <a:schemeClr val="accent1"/>
                    </a:gs>
                  </a:gsLst>
                  <a:lin ang="6000000" scaled="0"/>
                </a:gradFill>
                <a:latin typeface="Cooper Black" panose="0208090404030B020404" pitchFamily="18" charset="0"/>
              </a:rPr>
              <a:t>CDS, BTP Full Stack Training</a:t>
            </a:r>
            <a:br>
              <a:rPr lang="en-US" sz="6600" b="1" dirty="0">
                <a:gradFill>
                  <a:gsLst>
                    <a:gs pos="4000">
                      <a:schemeClr val="accent2"/>
                    </a:gs>
                    <a:gs pos="100000">
                      <a:schemeClr val="accent1"/>
                    </a:gs>
                  </a:gsLst>
                  <a:lin ang="6000000" scaled="0"/>
                </a:gradFill>
              </a:rPr>
            </a:br>
            <a:r>
              <a:rPr lang="en-US" sz="4800" b="1" dirty="0">
                <a:solidFill>
                  <a:schemeClr val="accent1">
                    <a:lumMod val="60000"/>
                    <a:lumOff val="40000"/>
                  </a:schemeClr>
                </a:solidFill>
              </a:rPr>
              <a:t>Day 8</a:t>
            </a:r>
            <a:endParaRPr lang="en-US" sz="6600" b="1" dirty="0">
              <a:solidFill>
                <a:schemeClr val="accent1">
                  <a:lumMod val="60000"/>
                  <a:lumOff val="40000"/>
                </a:schemeClr>
              </a:solidFill>
            </a:endParaRPr>
          </a:p>
        </p:txBody>
      </p:sp>
      <p:sp>
        <p:nvSpPr>
          <p:cNvPr id="24" name="Subtitle 23">
            <a:extLst>
              <a:ext uri="{FF2B5EF4-FFF2-40B4-BE49-F238E27FC236}">
                <a16:creationId xmlns:a16="http://schemas.microsoft.com/office/drawing/2014/main" id="{6CFDB45A-0897-FF2D-1B30-8B859BC11928}"/>
              </a:ext>
            </a:extLst>
          </p:cNvPr>
          <p:cNvSpPr>
            <a:spLocks noGrp="1"/>
          </p:cNvSpPr>
          <p:nvPr>
            <p:ph type="subTitle" idx="1"/>
          </p:nvPr>
        </p:nvSpPr>
        <p:spPr>
          <a:xfrm>
            <a:off x="2863242" y="5506388"/>
            <a:ext cx="4465623" cy="440969"/>
          </a:xfrm>
        </p:spPr>
        <p:txBody>
          <a:bodyPr>
            <a:normAutofit fontScale="92500" lnSpcReduction="10000"/>
          </a:bodyPr>
          <a:lstStyle/>
          <a:p>
            <a:r>
              <a:rPr lang="en-US" sz="2400" b="1" spc="70" dirty="0">
                <a:solidFill>
                  <a:schemeClr val="accent3">
                    <a:lumMod val="25000"/>
                  </a:schemeClr>
                </a:solidFill>
              </a:rPr>
              <a:t>Anubhav Oberoy</a:t>
            </a:r>
          </a:p>
        </p:txBody>
      </p:sp>
      <p:sp>
        <p:nvSpPr>
          <p:cNvPr id="26" name="Footer Placeholder 25">
            <a:extLst>
              <a:ext uri="{FF2B5EF4-FFF2-40B4-BE49-F238E27FC236}">
                <a16:creationId xmlns:a16="http://schemas.microsoft.com/office/drawing/2014/main" id="{925DB5B4-7E1C-3D2C-9F9C-01006A4C5D84}"/>
              </a:ext>
            </a:extLst>
          </p:cNvPr>
          <p:cNvSpPr>
            <a:spLocks noGrp="1"/>
          </p:cNvSpPr>
          <p:nvPr>
            <p:ph type="ftr" sz="quarter" idx="14"/>
          </p:nvPr>
        </p:nvSpPr>
        <p:spPr>
          <a:xfrm>
            <a:off x="621804" y="5947357"/>
            <a:ext cx="3043906" cy="365125"/>
          </a:xfrm>
        </p:spPr>
        <p:txBody>
          <a:bodyPr/>
          <a:lstStyle/>
          <a:p>
            <a:r>
              <a:rPr lang="en-US" dirty="0"/>
              <a:t>AnubhavTrainings.com</a:t>
            </a:r>
          </a:p>
        </p:txBody>
      </p:sp>
      <p:sp>
        <p:nvSpPr>
          <p:cNvPr id="41" name="Rectangle 40">
            <a:extLst>
              <a:ext uri="{FF2B5EF4-FFF2-40B4-BE49-F238E27FC236}">
                <a16:creationId xmlns:a16="http://schemas.microsoft.com/office/drawing/2014/main" id="{CD4009DB-85F1-7667-6D05-F1074DA9C281}"/>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nchor with solid fill">
            <a:extLst>
              <a:ext uri="{FF2B5EF4-FFF2-40B4-BE49-F238E27FC236}">
                <a16:creationId xmlns:a16="http://schemas.microsoft.com/office/drawing/2014/main" id="{42403D08-73F6-329F-2B78-0A3EF69F4F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884" y="2403414"/>
            <a:ext cx="787858" cy="787858"/>
          </a:xfrm>
          <a:prstGeom prst="rect">
            <a:avLst/>
          </a:prstGeom>
        </p:spPr>
      </p:pic>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BE6278-EE79-43EF-8386-7B7B8B8494FD}"/>
              </a:ext>
            </a:extLst>
          </p:cNvPr>
          <p:cNvSpPr/>
          <p:nvPr/>
        </p:nvSpPr>
        <p:spPr>
          <a:xfrm>
            <a:off x="7948855" y="5128686"/>
            <a:ext cx="3534759"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621" rtl="0" eaLnBrk="1" fontAlgn="auto" latinLnBrk="0" hangingPunct="1">
              <a:lnSpc>
                <a:spcPct val="100000"/>
              </a:lnSpc>
              <a:spcBef>
                <a:spcPct val="0"/>
              </a:spcBef>
              <a:spcAft>
                <a:spcPts val="0"/>
              </a:spcAft>
              <a:buClrTx/>
              <a:buSzTx/>
              <a:buFontTx/>
              <a:buNone/>
              <a:tabLst/>
              <a:defRPr/>
            </a:pPr>
            <a:r>
              <a:rPr kumimoji="0" lang="en-US" sz="27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 –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3862131" y="6529992"/>
            <a:ext cx="3547682"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1026" name="Picture 2"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7410" y="295738"/>
            <a:ext cx="1830562" cy="1941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F80274-E8D9-475E-B275-879D8E7DF36C}"/>
              </a:ext>
            </a:extLst>
          </p:cNvPr>
          <p:cNvSpPr txBox="1"/>
          <p:nvPr/>
        </p:nvSpPr>
        <p:spPr>
          <a:xfrm>
            <a:off x="7810610" y="2291374"/>
            <a:ext cx="3404164" cy="92309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a:ln>
                  <a:noFill/>
                </a:ln>
                <a:solidFill>
                  <a:prstClr val="black"/>
                </a:solidFill>
                <a:effectLst/>
                <a:uLnTx/>
                <a:uFillTx/>
                <a:latin typeface="Calibri"/>
                <a:ea typeface="+mn-ea"/>
                <a:cs typeface="+mn-cs"/>
              </a:rPr>
              <a:t>Rob</a:t>
            </a:r>
            <a:endParaRPr kumimoji="0" lang="en-US" sz="1799"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S/4HANA Technical consultant</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ABAP Developer</a:t>
            </a:r>
          </a:p>
        </p:txBody>
      </p:sp>
      <p:pic>
        <p:nvPicPr>
          <p:cNvPr id="1028" name="Picture 4"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980" y="804865"/>
            <a:ext cx="1913213" cy="19132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6CF3F9-4137-410D-B815-6C10AD9E59C0}"/>
              </a:ext>
            </a:extLst>
          </p:cNvPr>
          <p:cNvSpPr txBox="1"/>
          <p:nvPr/>
        </p:nvSpPr>
        <p:spPr>
          <a:xfrm>
            <a:off x="366910" y="2571437"/>
            <a:ext cx="3404164" cy="646163"/>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Roxana</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UX Designer | Fiori Developer</a:t>
            </a:r>
          </a:p>
        </p:txBody>
      </p:sp>
      <p:sp>
        <p:nvSpPr>
          <p:cNvPr id="6" name="Rectangle 5">
            <a:extLst>
              <a:ext uri="{FF2B5EF4-FFF2-40B4-BE49-F238E27FC236}">
                <a16:creationId xmlns:a16="http://schemas.microsoft.com/office/drawing/2014/main" id="{21E4DB39-0CF5-45E8-8970-01EEE75C6FF5}"/>
              </a:ext>
            </a:extLst>
          </p:cNvPr>
          <p:cNvSpPr/>
          <p:nvPr/>
        </p:nvSpPr>
        <p:spPr>
          <a:xfrm>
            <a:off x="8210044"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DB2D5D16-8366-4ADF-A46A-B8548BC7F30C}"/>
              </a:ext>
            </a:extLst>
          </p:cNvPr>
          <p:cNvPicPr>
            <a:picLocks noChangeAspect="1"/>
          </p:cNvPicPr>
          <p:nvPr/>
        </p:nvPicPr>
        <p:blipFill>
          <a:blip r:embed="rId5"/>
          <a:stretch>
            <a:fillRect/>
          </a:stretch>
        </p:blipFill>
        <p:spPr>
          <a:xfrm>
            <a:off x="8315587" y="3930434"/>
            <a:ext cx="704143" cy="730222"/>
          </a:xfrm>
          <a:prstGeom prst="rect">
            <a:avLst/>
          </a:prstGeom>
        </p:spPr>
      </p:pic>
      <p:sp>
        <p:nvSpPr>
          <p:cNvPr id="12" name="TextBox 11">
            <a:extLst>
              <a:ext uri="{FF2B5EF4-FFF2-40B4-BE49-F238E27FC236}">
                <a16:creationId xmlns:a16="http://schemas.microsoft.com/office/drawing/2014/main" id="{96968852-52A5-4E15-A2B1-09DBB92B10A5}"/>
              </a:ext>
            </a:extLst>
          </p:cNvPr>
          <p:cNvSpPr txBox="1"/>
          <p:nvPr/>
        </p:nvSpPr>
        <p:spPr>
          <a:xfrm>
            <a:off x="9098087" y="3827597"/>
            <a:ext cx="1784792" cy="92309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ABAP Dev. Tools</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On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Eclipse</a:t>
            </a:r>
          </a:p>
        </p:txBody>
      </p:sp>
      <p:sp>
        <p:nvSpPr>
          <p:cNvPr id="13" name="Rectangle: Rounded Corners 12">
            <a:extLst>
              <a:ext uri="{FF2B5EF4-FFF2-40B4-BE49-F238E27FC236}">
                <a16:creationId xmlns:a16="http://schemas.microsoft.com/office/drawing/2014/main" id="{CC1B094D-DE7A-4A46-8F08-EF6E0B4B3CF1}"/>
              </a:ext>
            </a:extLst>
          </p:cNvPr>
          <p:cNvSpPr/>
          <p:nvPr/>
        </p:nvSpPr>
        <p:spPr>
          <a:xfrm>
            <a:off x="8205691" y="5587626"/>
            <a:ext cx="1214530" cy="63392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CDS Views</a:t>
            </a:r>
          </a:p>
        </p:txBody>
      </p:sp>
      <p:sp>
        <p:nvSpPr>
          <p:cNvPr id="21" name="Rectangle: Rounded Corners 20">
            <a:extLst>
              <a:ext uri="{FF2B5EF4-FFF2-40B4-BE49-F238E27FC236}">
                <a16:creationId xmlns:a16="http://schemas.microsoft.com/office/drawing/2014/main" id="{8691B799-063D-48B9-BA71-C6B470E57745}"/>
              </a:ext>
            </a:extLst>
          </p:cNvPr>
          <p:cNvSpPr/>
          <p:nvPr/>
        </p:nvSpPr>
        <p:spPr>
          <a:xfrm>
            <a:off x="10000243" y="5587626"/>
            <a:ext cx="1214530"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MDE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a:t>
            </a:r>
          </a:p>
        </p:txBody>
      </p:sp>
      <p:cxnSp>
        <p:nvCxnSpPr>
          <p:cNvPr id="17" name="Straight Connector 16">
            <a:extLst>
              <a:ext uri="{FF2B5EF4-FFF2-40B4-BE49-F238E27FC236}">
                <a16:creationId xmlns:a16="http://schemas.microsoft.com/office/drawing/2014/main" id="{4DF06447-A769-496A-9B88-EE55436ACAE1}"/>
              </a:ext>
            </a:extLst>
          </p:cNvPr>
          <p:cNvCxnSpPr>
            <a:stCxn id="13" idx="3"/>
            <a:endCxn id="21" idx="1"/>
          </p:cNvCxnSpPr>
          <p:nvPr/>
        </p:nvCxnSpPr>
        <p:spPr>
          <a:xfrm>
            <a:off x="9420221" y="5904586"/>
            <a:ext cx="580023" cy="0"/>
          </a:xfrm>
          <a:prstGeom prst="line">
            <a:avLst/>
          </a:prstGeom>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521A704F-5CFE-4A10-8072-B68F2C64787A}"/>
              </a:ext>
            </a:extLst>
          </p:cNvPr>
          <p:cNvSpPr/>
          <p:nvPr/>
        </p:nvSpPr>
        <p:spPr>
          <a:xfrm>
            <a:off x="8315588" y="5233382"/>
            <a:ext cx="2805357" cy="26386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OData Service</a:t>
            </a:r>
          </a:p>
        </p:txBody>
      </p:sp>
      <p:sp>
        <p:nvSpPr>
          <p:cNvPr id="29" name="Rectangle 28">
            <a:extLst>
              <a:ext uri="{FF2B5EF4-FFF2-40B4-BE49-F238E27FC236}">
                <a16:creationId xmlns:a16="http://schemas.microsoft.com/office/drawing/2014/main" id="{8472330A-A26B-49E9-9542-D8F425B0B703}"/>
              </a:ext>
            </a:extLst>
          </p:cNvPr>
          <p:cNvSpPr/>
          <p:nvPr/>
        </p:nvSpPr>
        <p:spPr>
          <a:xfrm>
            <a:off x="622500"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A08A62E1-41EF-424C-B62D-BC361DDF7E54}"/>
              </a:ext>
            </a:extLst>
          </p:cNvPr>
          <p:cNvSpPr txBox="1"/>
          <p:nvPr/>
        </p:nvSpPr>
        <p:spPr>
          <a:xfrm>
            <a:off x="2139574" y="3972464"/>
            <a:ext cx="1223235" cy="646163"/>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VS Code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BAS</a:t>
            </a:r>
          </a:p>
        </p:txBody>
      </p:sp>
      <p:pic>
        <p:nvPicPr>
          <p:cNvPr id="26" name="Picture 6"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717" y="3972463"/>
            <a:ext cx="611933" cy="6119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www12.lunapic.com/editor/working/161406318813978311?5830121565">
            <a:extLst>
              <a:ext uri="{FF2B5EF4-FFF2-40B4-BE49-F238E27FC236}">
                <a16:creationId xmlns:a16="http://schemas.microsoft.com/office/drawing/2014/main" id="{6F018121-E4D6-4EA9-AE3C-2929244546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0175" y="3744855"/>
            <a:ext cx="1296926" cy="10186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79D31B5-65E7-4A1B-91EE-FEA5D320A7C3}"/>
              </a:ext>
            </a:extLst>
          </p:cNvPr>
          <p:cNvSpPr/>
          <p:nvPr/>
        </p:nvSpPr>
        <p:spPr>
          <a:xfrm>
            <a:off x="348252" y="5128686"/>
            <a:ext cx="3891718"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Rounded Corners 21">
            <a:extLst>
              <a:ext uri="{FF2B5EF4-FFF2-40B4-BE49-F238E27FC236}">
                <a16:creationId xmlns:a16="http://schemas.microsoft.com/office/drawing/2014/main" id="{F15BFA84-ED3F-4667-971B-0F6F0B6B68F6}"/>
              </a:ext>
            </a:extLst>
          </p:cNvPr>
          <p:cNvSpPr/>
          <p:nvPr/>
        </p:nvSpPr>
        <p:spPr>
          <a:xfrm>
            <a:off x="455833" y="5471518"/>
            <a:ext cx="1613159" cy="6339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Fiori Elements Project</a:t>
            </a:r>
          </a:p>
        </p:txBody>
      </p:sp>
      <p:sp>
        <p:nvSpPr>
          <p:cNvPr id="33" name="Rectangle: Rounded Corners 32">
            <a:extLst>
              <a:ext uri="{FF2B5EF4-FFF2-40B4-BE49-F238E27FC236}">
                <a16:creationId xmlns:a16="http://schemas.microsoft.com/office/drawing/2014/main" id="{12A00A96-C556-44FF-9C2F-3AA4BB9AF2DE}"/>
              </a:ext>
            </a:extLst>
          </p:cNvPr>
          <p:cNvSpPr/>
          <p:nvPr/>
        </p:nvSpPr>
        <p:spPr>
          <a:xfrm>
            <a:off x="2325828" y="5471518"/>
            <a:ext cx="1828331"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a:ea typeface="+mn-ea"/>
                <a:cs typeface="+mn-cs"/>
              </a:rPr>
              <a:t>Annotations.xml</a:t>
            </a:r>
          </a:p>
        </p:txBody>
      </p:sp>
      <p:cxnSp>
        <p:nvCxnSpPr>
          <p:cNvPr id="24" name="Straight Connector 23">
            <a:extLst>
              <a:ext uri="{FF2B5EF4-FFF2-40B4-BE49-F238E27FC236}">
                <a16:creationId xmlns:a16="http://schemas.microsoft.com/office/drawing/2014/main" id="{2A640C80-5037-46AA-AC3C-A54B5D3A58A1}"/>
              </a:ext>
            </a:extLst>
          </p:cNvPr>
          <p:cNvCxnSpPr>
            <a:stCxn id="22" idx="3"/>
            <a:endCxn id="33" idx="1"/>
          </p:cNvCxnSpPr>
          <p:nvPr/>
        </p:nvCxnSpPr>
        <p:spPr>
          <a:xfrm>
            <a:off x="2068992" y="5788478"/>
            <a:ext cx="256836"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98C803A-457F-4D27-988F-E21557044665}"/>
              </a:ext>
            </a:extLst>
          </p:cNvPr>
          <p:cNvCxnSpPr>
            <a:cxnSpLocks/>
            <a:endCxn id="20" idx="0"/>
          </p:cNvCxnSpPr>
          <p:nvPr/>
        </p:nvCxnSpPr>
        <p:spPr>
          <a:xfrm>
            <a:off x="2294111" y="4757090"/>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a16="http://schemas.microsoft.com/office/drawing/2014/main" id="{9429AB50-8785-4D7B-80AF-F11FBEB8E2D2}"/>
              </a:ext>
            </a:extLst>
          </p:cNvPr>
          <p:cNvCxnSpPr>
            <a:cxnSpLocks/>
            <a:stCxn id="15" idx="2"/>
          </p:cNvCxnSpPr>
          <p:nvPr/>
        </p:nvCxnSpPr>
        <p:spPr>
          <a:xfrm>
            <a:off x="2068992" y="3217599"/>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Straight Arrow Connector 44">
            <a:extLst>
              <a:ext uri="{FF2B5EF4-FFF2-40B4-BE49-F238E27FC236}">
                <a16:creationId xmlns:a16="http://schemas.microsoft.com/office/drawing/2014/main" id="{15A8A238-B499-4F55-BB6A-292359E960DF}"/>
              </a:ext>
            </a:extLst>
          </p:cNvPr>
          <p:cNvCxnSpPr>
            <a:cxnSpLocks/>
          </p:cNvCxnSpPr>
          <p:nvPr/>
        </p:nvCxnSpPr>
        <p:spPr>
          <a:xfrm>
            <a:off x="9794591" y="4750687"/>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6" name="Straight Arrow Connector 45">
            <a:extLst>
              <a:ext uri="{FF2B5EF4-FFF2-40B4-BE49-F238E27FC236}">
                <a16:creationId xmlns:a16="http://schemas.microsoft.com/office/drawing/2014/main" id="{53C93BAB-BAB7-44B0-A7B8-83AD12E2E099}"/>
              </a:ext>
            </a:extLst>
          </p:cNvPr>
          <p:cNvCxnSpPr>
            <a:cxnSpLocks/>
          </p:cNvCxnSpPr>
          <p:nvPr/>
        </p:nvCxnSpPr>
        <p:spPr>
          <a:xfrm>
            <a:off x="9569472" y="3211197"/>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32" name="Picture 8"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5829" y="5005114"/>
            <a:ext cx="3677167" cy="1359866"/>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Chevron 41">
            <a:extLst>
              <a:ext uri="{FF2B5EF4-FFF2-40B4-BE49-F238E27FC236}">
                <a16:creationId xmlns:a16="http://schemas.microsoft.com/office/drawing/2014/main" id="{E72E7772-E364-444F-8283-B213B042E609}"/>
              </a:ext>
            </a:extLst>
          </p:cNvPr>
          <p:cNvSpPr/>
          <p:nvPr/>
        </p:nvSpPr>
        <p:spPr>
          <a:xfrm rot="16200000">
            <a:off x="5834877" y="4551485"/>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a:ea typeface="+mn-ea"/>
              <a:cs typeface="+mn-cs"/>
            </a:endParaRPr>
          </a:p>
        </p:txBody>
      </p:sp>
      <p:sp>
        <p:nvSpPr>
          <p:cNvPr id="53" name="Arrow: Chevron 52">
            <a:extLst>
              <a:ext uri="{FF2B5EF4-FFF2-40B4-BE49-F238E27FC236}">
                <a16:creationId xmlns:a16="http://schemas.microsoft.com/office/drawing/2014/main" id="{D9735AC5-C40A-4CBB-9BC9-F79F6E9535F9}"/>
              </a:ext>
            </a:extLst>
          </p:cNvPr>
          <p:cNvSpPr/>
          <p:nvPr/>
        </p:nvSpPr>
        <p:spPr>
          <a:xfrm rot="16200000">
            <a:off x="5834877" y="4166312"/>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a:ea typeface="+mn-ea"/>
              <a:cs typeface="+mn-cs"/>
            </a:endParaRPr>
          </a:p>
        </p:txBody>
      </p:sp>
      <p:sp>
        <p:nvSpPr>
          <p:cNvPr id="54" name="Arrow: Chevron 53">
            <a:extLst>
              <a:ext uri="{FF2B5EF4-FFF2-40B4-BE49-F238E27FC236}">
                <a16:creationId xmlns:a16="http://schemas.microsoft.com/office/drawing/2014/main" id="{9A85A4C7-3591-49E7-AE87-C0BCA929A9EF}"/>
              </a:ext>
            </a:extLst>
          </p:cNvPr>
          <p:cNvSpPr/>
          <p:nvPr/>
        </p:nvSpPr>
        <p:spPr>
          <a:xfrm rot="16200000">
            <a:off x="5834877" y="3801200"/>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a:ea typeface="+mn-ea"/>
              <a:cs typeface="+mn-cs"/>
            </a:endParaRPr>
          </a:p>
        </p:txBody>
      </p:sp>
      <p:pic>
        <p:nvPicPr>
          <p:cNvPr id="1034" name="Picture 10"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073" y="1439995"/>
            <a:ext cx="2754386" cy="183479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2E06857-E692-4AF1-BD1E-426CC532AF69}"/>
              </a:ext>
            </a:extLst>
          </p:cNvPr>
          <p:cNvSpPr txBox="1"/>
          <p:nvPr/>
        </p:nvSpPr>
        <p:spPr>
          <a:xfrm>
            <a:off x="3362810" y="849149"/>
            <a:ext cx="3404164" cy="86155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3199" b="1" i="0" u="none" strike="noStrike" kern="1200" cap="none" spc="0" normalizeH="0" baseline="0" noProof="0" dirty="0">
                <a:ln>
                  <a:noFill/>
                </a:ln>
                <a:solidFill>
                  <a:srgbClr val="00B050"/>
                </a:solidFill>
                <a:effectLst/>
                <a:uLnTx/>
                <a:uFillTx/>
                <a:latin typeface="Calibri"/>
                <a:ea typeface="+mn-ea"/>
                <a:cs typeface="+mn-cs"/>
              </a:rPr>
              <a:t>Anubhav</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Happy User</a:t>
            </a:r>
          </a:p>
        </p:txBody>
      </p:sp>
      <p:pic>
        <p:nvPicPr>
          <p:cNvPr id="1036" name="Picture 12"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65593" y="1168231"/>
            <a:ext cx="2050644" cy="99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18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1000"/>
                                        <p:tgtEl>
                                          <p:spTgt spid="45"/>
                                        </p:tgtEl>
                                      </p:cBhvr>
                                    </p:animEffect>
                                    <p:anim calcmode="lin" valueType="num">
                                      <p:cBhvr>
                                        <p:cTn id="36" dur="1000" fill="hold"/>
                                        <p:tgtEl>
                                          <p:spTgt spid="45"/>
                                        </p:tgtEl>
                                        <p:attrNameLst>
                                          <p:attrName>ppt_x</p:attrName>
                                        </p:attrNameLst>
                                      </p:cBhvr>
                                      <p:tavLst>
                                        <p:tav tm="0">
                                          <p:val>
                                            <p:strVal val="#ppt_x"/>
                                          </p:val>
                                        </p:tav>
                                        <p:tav tm="100000">
                                          <p:val>
                                            <p:strVal val="#ppt_x"/>
                                          </p:val>
                                        </p:tav>
                                      </p:tavLst>
                                    </p:anim>
                                    <p:anim calcmode="lin" valueType="num">
                                      <p:cBhvr>
                                        <p:cTn id="37" dur="1000" fill="hold"/>
                                        <p:tgtEl>
                                          <p:spTgt spid="4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1000"/>
                                        <p:tgtEl>
                                          <p:spTgt spid="30"/>
                                        </p:tgtEl>
                                      </p:cBhvr>
                                    </p:animEffect>
                                    <p:anim calcmode="lin" valueType="num">
                                      <p:cBhvr>
                                        <p:cTn id="84" dur="1000" fill="hold"/>
                                        <p:tgtEl>
                                          <p:spTgt spid="30"/>
                                        </p:tgtEl>
                                        <p:attrNameLst>
                                          <p:attrName>ppt_x</p:attrName>
                                        </p:attrNameLst>
                                      </p:cBhvr>
                                      <p:tavLst>
                                        <p:tav tm="0">
                                          <p:val>
                                            <p:strVal val="#ppt_x"/>
                                          </p:val>
                                        </p:tav>
                                        <p:tav tm="100000">
                                          <p:val>
                                            <p:strVal val="#ppt_x"/>
                                          </p:val>
                                        </p:tav>
                                      </p:tavLst>
                                    </p:anim>
                                    <p:anim calcmode="lin" valueType="num">
                                      <p:cBhvr>
                                        <p:cTn id="85" dur="1000" fill="hold"/>
                                        <p:tgtEl>
                                          <p:spTgt spid="3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1000"/>
                                        <p:tgtEl>
                                          <p:spTgt spid="26"/>
                                        </p:tgtEl>
                                      </p:cBhvr>
                                    </p:animEffect>
                                    <p:anim calcmode="lin" valueType="num">
                                      <p:cBhvr>
                                        <p:cTn id="94" dur="1000" fill="hold"/>
                                        <p:tgtEl>
                                          <p:spTgt spid="26"/>
                                        </p:tgtEl>
                                        <p:attrNameLst>
                                          <p:attrName>ppt_x</p:attrName>
                                        </p:attrNameLst>
                                      </p:cBhvr>
                                      <p:tavLst>
                                        <p:tav tm="0">
                                          <p:val>
                                            <p:strVal val="#ppt_x"/>
                                          </p:val>
                                        </p:tav>
                                        <p:tav tm="100000">
                                          <p:val>
                                            <p:strVal val="#ppt_x"/>
                                          </p:val>
                                        </p:tav>
                                      </p:tavLst>
                                    </p:anim>
                                    <p:anim calcmode="lin" valueType="num">
                                      <p:cBhvr>
                                        <p:cTn id="9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1000"/>
                                        <p:tgtEl>
                                          <p:spTgt spid="33"/>
                                        </p:tgtEl>
                                      </p:cBhvr>
                                    </p:animEffect>
                                    <p:anim calcmode="lin" valueType="num">
                                      <p:cBhvr>
                                        <p:cTn id="111" dur="1000" fill="hold"/>
                                        <p:tgtEl>
                                          <p:spTgt spid="33"/>
                                        </p:tgtEl>
                                        <p:attrNameLst>
                                          <p:attrName>ppt_x</p:attrName>
                                        </p:attrNameLst>
                                      </p:cBhvr>
                                      <p:tavLst>
                                        <p:tav tm="0">
                                          <p:val>
                                            <p:strVal val="#ppt_x"/>
                                          </p:val>
                                        </p:tav>
                                        <p:tav tm="100000">
                                          <p:val>
                                            <p:strVal val="#ppt_x"/>
                                          </p:val>
                                        </p:tav>
                                      </p:tavLst>
                                    </p:anim>
                                    <p:anim calcmode="lin" valueType="num">
                                      <p:cBhvr>
                                        <p:cTn id="112" dur="1000" fill="hold"/>
                                        <p:tgtEl>
                                          <p:spTgt spid="3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1000"/>
                                        <p:tgtEl>
                                          <p:spTgt spid="22"/>
                                        </p:tgtEl>
                                      </p:cBhvr>
                                    </p:animEffect>
                                    <p:anim calcmode="lin" valueType="num">
                                      <p:cBhvr>
                                        <p:cTn id="116" dur="1000" fill="hold"/>
                                        <p:tgtEl>
                                          <p:spTgt spid="22"/>
                                        </p:tgtEl>
                                        <p:attrNameLst>
                                          <p:attrName>ppt_x</p:attrName>
                                        </p:attrNameLst>
                                      </p:cBhvr>
                                      <p:tavLst>
                                        <p:tav tm="0">
                                          <p:val>
                                            <p:strVal val="#ppt_x"/>
                                          </p:val>
                                        </p:tav>
                                        <p:tav tm="100000">
                                          <p:val>
                                            <p:strVal val="#ppt_x"/>
                                          </p:val>
                                        </p:tav>
                                      </p:tavLst>
                                    </p:anim>
                                    <p:anim calcmode="lin" valueType="num">
                                      <p:cBhvr>
                                        <p:cTn id="117" dur="1000" fill="hold"/>
                                        <p:tgtEl>
                                          <p:spTgt spid="22"/>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nodeType="clickEffect">
                                  <p:stCondLst>
                                    <p:cond delay="0"/>
                                  </p:stCondLst>
                                  <p:childTnLst>
                                    <p:set>
                                      <p:cBhvr>
                                        <p:cTn id="126" dur="1" fill="hold">
                                          <p:stCondLst>
                                            <p:cond delay="0"/>
                                          </p:stCondLst>
                                        </p:cTn>
                                        <p:tgtEl>
                                          <p:spTgt spid="1032"/>
                                        </p:tgtEl>
                                        <p:attrNameLst>
                                          <p:attrName>style.visibility</p:attrName>
                                        </p:attrNameLst>
                                      </p:cBhvr>
                                      <p:to>
                                        <p:strVal val="visible"/>
                                      </p:to>
                                    </p:set>
                                    <p:anim calcmode="lin" valueType="num">
                                      <p:cBhvr>
                                        <p:cTn id="127" dur="500" fill="hold"/>
                                        <p:tgtEl>
                                          <p:spTgt spid="1032"/>
                                        </p:tgtEl>
                                        <p:attrNameLst>
                                          <p:attrName>ppt_w</p:attrName>
                                        </p:attrNameLst>
                                      </p:cBhvr>
                                      <p:tavLst>
                                        <p:tav tm="0">
                                          <p:val>
                                            <p:fltVal val="0"/>
                                          </p:val>
                                        </p:tav>
                                        <p:tav tm="100000">
                                          <p:val>
                                            <p:strVal val="#ppt_w"/>
                                          </p:val>
                                        </p:tav>
                                      </p:tavLst>
                                    </p:anim>
                                    <p:anim calcmode="lin" valueType="num">
                                      <p:cBhvr>
                                        <p:cTn id="128" dur="500" fill="hold"/>
                                        <p:tgtEl>
                                          <p:spTgt spid="1032"/>
                                        </p:tgtEl>
                                        <p:attrNameLst>
                                          <p:attrName>ppt_h</p:attrName>
                                        </p:attrNameLst>
                                      </p:cBhvr>
                                      <p:tavLst>
                                        <p:tav tm="0">
                                          <p:val>
                                            <p:fltVal val="0"/>
                                          </p:val>
                                        </p:tav>
                                        <p:tav tm="100000">
                                          <p:val>
                                            <p:strVal val="#ppt_h"/>
                                          </p:val>
                                        </p:tav>
                                      </p:tavLst>
                                    </p:anim>
                                    <p:animEffect transition="in" filter="fade">
                                      <p:cBhvr>
                                        <p:cTn id="129" dur="500"/>
                                        <p:tgtEl>
                                          <p:spTgt spid="1032"/>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2"/>
                                        </p:tgtEl>
                                        <p:attrNameLst>
                                          <p:attrName>style.visibility</p:attrName>
                                        </p:attrNameLst>
                                      </p:cBhvr>
                                      <p:to>
                                        <p:strVal val="visible"/>
                                      </p:to>
                                    </p:set>
                                    <p:anim calcmode="lin" valueType="num">
                                      <p:cBhvr additive="base">
                                        <p:cTn id="134" dur="800" fill="hold"/>
                                        <p:tgtEl>
                                          <p:spTgt spid="42"/>
                                        </p:tgtEl>
                                        <p:attrNameLst>
                                          <p:attrName>ppt_x</p:attrName>
                                        </p:attrNameLst>
                                      </p:cBhvr>
                                      <p:tavLst>
                                        <p:tav tm="0">
                                          <p:val>
                                            <p:strVal val="#ppt_x"/>
                                          </p:val>
                                        </p:tav>
                                        <p:tav tm="100000">
                                          <p:val>
                                            <p:strVal val="#ppt_x"/>
                                          </p:val>
                                        </p:tav>
                                      </p:tavLst>
                                    </p:anim>
                                    <p:anim calcmode="lin" valueType="num">
                                      <p:cBhvr additive="base">
                                        <p:cTn id="135" dur="800" fill="hold"/>
                                        <p:tgtEl>
                                          <p:spTgt spid="42"/>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500"/>
                                  </p:stCondLst>
                                  <p:childTnLst>
                                    <p:set>
                                      <p:cBhvr>
                                        <p:cTn id="137" dur="1" fill="hold">
                                          <p:stCondLst>
                                            <p:cond delay="0"/>
                                          </p:stCondLst>
                                        </p:cTn>
                                        <p:tgtEl>
                                          <p:spTgt spid="53"/>
                                        </p:tgtEl>
                                        <p:attrNameLst>
                                          <p:attrName>style.visibility</p:attrName>
                                        </p:attrNameLst>
                                      </p:cBhvr>
                                      <p:to>
                                        <p:strVal val="visible"/>
                                      </p:to>
                                    </p:set>
                                    <p:anim calcmode="lin" valueType="num">
                                      <p:cBhvr additive="base">
                                        <p:cTn id="138" dur="1000" fill="hold"/>
                                        <p:tgtEl>
                                          <p:spTgt spid="53"/>
                                        </p:tgtEl>
                                        <p:attrNameLst>
                                          <p:attrName>ppt_x</p:attrName>
                                        </p:attrNameLst>
                                      </p:cBhvr>
                                      <p:tavLst>
                                        <p:tav tm="0">
                                          <p:val>
                                            <p:strVal val="#ppt_x"/>
                                          </p:val>
                                        </p:tav>
                                        <p:tav tm="100000">
                                          <p:val>
                                            <p:strVal val="#ppt_x"/>
                                          </p:val>
                                        </p:tav>
                                      </p:tavLst>
                                    </p:anim>
                                    <p:anim calcmode="lin" valueType="num">
                                      <p:cBhvr additive="base">
                                        <p:cTn id="139" dur="1000" fill="hold"/>
                                        <p:tgtEl>
                                          <p:spTgt spid="53"/>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1300"/>
                                  </p:stCondLst>
                                  <p:childTnLst>
                                    <p:set>
                                      <p:cBhvr>
                                        <p:cTn id="141" dur="1" fill="hold">
                                          <p:stCondLst>
                                            <p:cond delay="0"/>
                                          </p:stCondLst>
                                        </p:cTn>
                                        <p:tgtEl>
                                          <p:spTgt spid="54"/>
                                        </p:tgtEl>
                                        <p:attrNameLst>
                                          <p:attrName>style.visibility</p:attrName>
                                        </p:attrNameLst>
                                      </p:cBhvr>
                                      <p:to>
                                        <p:strVal val="visible"/>
                                      </p:to>
                                    </p:set>
                                    <p:anim calcmode="lin" valueType="num">
                                      <p:cBhvr additive="base">
                                        <p:cTn id="142" dur="1000" fill="hold"/>
                                        <p:tgtEl>
                                          <p:spTgt spid="54"/>
                                        </p:tgtEl>
                                        <p:attrNameLst>
                                          <p:attrName>ppt_x</p:attrName>
                                        </p:attrNameLst>
                                      </p:cBhvr>
                                      <p:tavLst>
                                        <p:tav tm="0">
                                          <p:val>
                                            <p:strVal val="#ppt_x"/>
                                          </p:val>
                                        </p:tav>
                                        <p:tav tm="100000">
                                          <p:val>
                                            <p:strVal val="#ppt_x"/>
                                          </p:val>
                                        </p:tav>
                                      </p:tavLst>
                                    </p:anim>
                                    <p:anim calcmode="lin" valueType="num">
                                      <p:cBhvr additive="base">
                                        <p:cTn id="143"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randombar(horizontal)">
                                      <p:cBhvr>
                                        <p:cTn id="148" dur="500"/>
                                        <p:tgtEl>
                                          <p:spTgt spid="56"/>
                                        </p:tgtEl>
                                      </p:cBhvr>
                                    </p:animEffect>
                                  </p:childTnLst>
                                </p:cTn>
                              </p:par>
                              <p:par>
                                <p:cTn id="149" presetID="14" presetClass="entr" presetSubtype="10" fill="hold" nodeType="withEffect">
                                  <p:stCondLst>
                                    <p:cond delay="0"/>
                                  </p:stCondLst>
                                  <p:childTnLst>
                                    <p:set>
                                      <p:cBhvr>
                                        <p:cTn id="150" dur="1" fill="hold">
                                          <p:stCondLst>
                                            <p:cond delay="0"/>
                                          </p:stCondLst>
                                        </p:cTn>
                                        <p:tgtEl>
                                          <p:spTgt spid="1034"/>
                                        </p:tgtEl>
                                        <p:attrNameLst>
                                          <p:attrName>style.visibility</p:attrName>
                                        </p:attrNameLst>
                                      </p:cBhvr>
                                      <p:to>
                                        <p:strVal val="visible"/>
                                      </p:to>
                                    </p:set>
                                    <p:animEffect transition="in" filter="randombar(horizontal)">
                                      <p:cBhvr>
                                        <p:cTn id="151" dur="500"/>
                                        <p:tgtEl>
                                          <p:spTgt spid="1034"/>
                                        </p:tgtEl>
                                      </p:cBhvr>
                                    </p:animEffect>
                                  </p:childTnLst>
                                </p:cTn>
                              </p:par>
                              <p:par>
                                <p:cTn id="152" presetID="14" presetClass="entr" presetSubtype="10" fill="hold" nodeType="withEffect">
                                  <p:stCondLst>
                                    <p:cond delay="0"/>
                                  </p:stCondLst>
                                  <p:childTnLst>
                                    <p:set>
                                      <p:cBhvr>
                                        <p:cTn id="153" dur="1" fill="hold">
                                          <p:stCondLst>
                                            <p:cond delay="0"/>
                                          </p:stCondLst>
                                        </p:cTn>
                                        <p:tgtEl>
                                          <p:spTgt spid="1036"/>
                                        </p:tgtEl>
                                        <p:attrNameLst>
                                          <p:attrName>style.visibility</p:attrName>
                                        </p:attrNameLst>
                                      </p:cBhvr>
                                      <p:to>
                                        <p:strVal val="visible"/>
                                      </p:to>
                                    </p:set>
                                    <p:animEffect transition="in" filter="randombar(horizontal)">
                                      <p:cBhvr>
                                        <p:cTn id="154"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15" grpId="0"/>
      <p:bldP spid="6" grpId="0" animBg="1"/>
      <p:bldP spid="12" grpId="0"/>
      <p:bldP spid="13" grpId="0" animBg="1"/>
      <p:bldP spid="21" grpId="0" animBg="1"/>
      <p:bldP spid="18" grpId="0" animBg="1"/>
      <p:bldP spid="29" grpId="0" animBg="1"/>
      <p:bldP spid="30" grpId="0"/>
      <p:bldP spid="20" grpId="0" animBg="1"/>
      <p:bldP spid="22" grpId="0" animBg="1"/>
      <p:bldP spid="33" grpId="0" animBg="1"/>
      <p:bldP spid="42" grpId="0" animBg="1"/>
      <p:bldP spid="53" grpId="0" animBg="1"/>
      <p:bldP spid="54" grpId="0" animBg="1"/>
      <p:bldP spid="5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621" rtl="0" eaLnBrk="1" fontAlgn="auto" latinLnBrk="0" hangingPunct="1">
              <a:lnSpc>
                <a:spcPct val="100000"/>
              </a:lnSpc>
              <a:spcBef>
                <a:spcPct val="0"/>
              </a:spcBef>
              <a:spcAft>
                <a:spcPts val="0"/>
              </a:spcAft>
              <a:buClrTx/>
              <a:buSzTx/>
              <a:buFontTx/>
              <a:buNone/>
              <a:tabLst/>
              <a:defRPr/>
            </a:pPr>
            <a:r>
              <a:rPr kumimoji="0" lang="en-US" sz="27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3" name="Picture 2">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207" y="1120611"/>
            <a:ext cx="9142411" cy="5089275"/>
          </a:xfrm>
          <a:prstGeom prst="rect">
            <a:avLst/>
          </a:prstGeom>
        </p:spPr>
      </p:pic>
    </p:spTree>
    <p:extLst>
      <p:ext uri="{BB962C8B-B14F-4D97-AF65-F5344CB8AC3E}">
        <p14:creationId xmlns:p14="http://schemas.microsoft.com/office/powerpoint/2010/main" val="3973281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Annotations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3862131" y="6529992"/>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360CDEF5-D746-49F0-BFDA-CF5E4BCF6024}"/>
              </a:ext>
            </a:extLst>
          </p:cNvPr>
          <p:cNvSpPr/>
          <p:nvPr/>
        </p:nvSpPr>
        <p:spPr>
          <a:xfrm>
            <a:off x="172564" y="916575"/>
            <a:ext cx="11641889" cy="923090"/>
          </a:xfrm>
          <a:prstGeom prst="rect">
            <a:avLst/>
          </a:prstGeom>
        </p:spPr>
        <p:txBody>
          <a:bodyPr wrap="square">
            <a:spAutoFit/>
          </a:bodyPr>
          <a:lstStyle/>
          <a:p>
            <a:pPr algn="just" defTabSz="914126"/>
            <a:r>
              <a:rPr lang="en-US" sz="1799"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 </a:t>
            </a:r>
            <a:endParaRPr lang="en-US" sz="1799" dirty="0">
              <a:solidFill>
                <a:prstClr val="black"/>
              </a:solidFill>
              <a:latin typeface="Calibri"/>
            </a:endParaRPr>
          </a:p>
        </p:txBody>
      </p:sp>
      <p:sp>
        <p:nvSpPr>
          <p:cNvPr id="3" name="TextBox 2">
            <a:extLst>
              <a:ext uri="{FF2B5EF4-FFF2-40B4-BE49-F238E27FC236}">
                <a16:creationId xmlns:a16="http://schemas.microsoft.com/office/drawing/2014/main" id="{BA121E67-5F90-41A7-B35B-405E6032A341}"/>
              </a:ext>
            </a:extLst>
          </p:cNvPr>
          <p:cNvSpPr txBox="1"/>
          <p:nvPr/>
        </p:nvSpPr>
        <p:spPr>
          <a:xfrm>
            <a:off x="2002450" y="2064286"/>
            <a:ext cx="3203920" cy="369236"/>
          </a:xfrm>
          <a:prstGeom prst="rect">
            <a:avLst/>
          </a:prstGeom>
          <a:noFill/>
        </p:spPr>
        <p:txBody>
          <a:bodyPr wrap="square" rtlCol="0">
            <a:spAutoFit/>
          </a:bodyPr>
          <a:lstStyle/>
          <a:p>
            <a:pPr defTabSz="914126"/>
            <a:r>
              <a:rPr lang="en-US" sz="1799" b="1" dirty="0">
                <a:solidFill>
                  <a:prstClr val="black"/>
                </a:solidFill>
                <a:latin typeface="Calibri"/>
              </a:rPr>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92019" y="2032029"/>
            <a:ext cx="3203920" cy="369236"/>
          </a:xfrm>
          <a:prstGeom prst="rect">
            <a:avLst/>
          </a:prstGeom>
          <a:noFill/>
        </p:spPr>
        <p:txBody>
          <a:bodyPr wrap="square" rtlCol="0">
            <a:spAutoFit/>
          </a:bodyPr>
          <a:lstStyle/>
          <a:p>
            <a:pPr defTabSz="914126"/>
            <a:r>
              <a:rPr lang="en-US" sz="1799" b="1" dirty="0">
                <a:solidFill>
                  <a:prstClr val="black"/>
                </a:solidFill>
                <a:latin typeface="Calibri"/>
              </a:rPr>
              <a:t>XML Annotations</a:t>
            </a:r>
          </a:p>
        </p:txBody>
      </p:sp>
      <p:cxnSp>
        <p:nvCxnSpPr>
          <p:cNvPr id="5" name="Straight Connector 4">
            <a:extLst>
              <a:ext uri="{FF2B5EF4-FFF2-40B4-BE49-F238E27FC236}">
                <a16:creationId xmlns:a16="http://schemas.microsoft.com/office/drawing/2014/main" id="{A9571CC4-9876-4AA2-AAEB-E48C644F11F1}"/>
              </a:ext>
            </a:extLst>
          </p:cNvPr>
          <p:cNvCxnSpPr>
            <a:cxnSpLocks/>
          </p:cNvCxnSpPr>
          <p:nvPr/>
        </p:nvCxnSpPr>
        <p:spPr>
          <a:xfrm>
            <a:off x="6004001" y="1964404"/>
            <a:ext cx="0" cy="4650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C8E7DB-4EAF-4184-8CBE-4013D40F0DAF}"/>
              </a:ext>
            </a:extLst>
          </p:cNvPr>
          <p:cNvCxnSpPr>
            <a:cxnSpLocks/>
          </p:cNvCxnSpPr>
          <p:nvPr/>
        </p:nvCxnSpPr>
        <p:spPr>
          <a:xfrm flipV="1">
            <a:off x="273467" y="2473525"/>
            <a:ext cx="11540986"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346894" y="2568267"/>
            <a:ext cx="5728742" cy="3969284"/>
          </a:xfrm>
          <a:prstGeom prst="rect">
            <a:avLst/>
          </a:prstGeom>
        </p:spPr>
        <p:txBody>
          <a:bodyPr wrap="square">
            <a:spAutoFit/>
          </a:bodyPr>
          <a:lstStyle/>
          <a:p>
            <a:pPr marL="285664" indent="-285664" defTabSz="914126">
              <a:buFont typeface="Arial" panose="020B0604020202020204" pitchFamily="34" charset="0"/>
              <a:buChar char="•"/>
            </a:pPr>
            <a:r>
              <a:rPr lang="en-US" sz="1799" dirty="0">
                <a:solidFill>
                  <a:prstClr val="black"/>
                </a:solidFill>
                <a:latin typeface="Calibri"/>
              </a:rPr>
              <a:t>Coded inside the annotations.xml file inside a Fiori Application</a:t>
            </a:r>
          </a:p>
          <a:p>
            <a:pPr marL="285664" indent="-285664" defTabSz="914126">
              <a:buFont typeface="Arial" panose="020B0604020202020204" pitchFamily="34" charset="0"/>
              <a:buChar char="•"/>
            </a:pPr>
            <a:r>
              <a:rPr lang="en-US" sz="1799" dirty="0">
                <a:solidFill>
                  <a:prstClr val="black"/>
                </a:solidFill>
                <a:latin typeface="Calibri"/>
              </a:rPr>
              <a:t>Require understanding of XML in general and knowledge of annotations</a:t>
            </a:r>
          </a:p>
          <a:p>
            <a:pPr marL="285664" indent="-285664" defTabSz="914126">
              <a:buFont typeface="Arial" panose="020B0604020202020204" pitchFamily="34" charset="0"/>
              <a:buChar char="•"/>
            </a:pPr>
            <a:r>
              <a:rPr lang="en-US" sz="1799" dirty="0">
                <a:solidFill>
                  <a:prstClr val="black"/>
                </a:solidFill>
                <a:latin typeface="Calibri"/>
              </a:rPr>
              <a:t>XML annotations follow the lifecycle of your app (local project)</a:t>
            </a:r>
          </a:p>
          <a:p>
            <a:pPr marL="285664" indent="-285664" defTabSz="914126">
              <a:buFont typeface="Arial" panose="020B0604020202020204" pitchFamily="34" charset="0"/>
              <a:buChar char="•"/>
            </a:pPr>
            <a:r>
              <a:rPr lang="en-US" sz="1799" dirty="0">
                <a:solidFill>
                  <a:prstClr val="black"/>
                </a:solidFill>
                <a:latin typeface="Calibri"/>
              </a:rPr>
              <a:t>With latest UI5 release, we can use new features</a:t>
            </a:r>
          </a:p>
          <a:p>
            <a:pPr marL="285664" indent="-285664" defTabSz="914126">
              <a:buFont typeface="Arial" panose="020B0604020202020204" pitchFamily="34" charset="0"/>
              <a:buChar char="•"/>
            </a:pPr>
            <a:r>
              <a:rPr lang="en-US" sz="1799" dirty="0">
                <a:solidFill>
                  <a:prstClr val="black"/>
                </a:solidFill>
                <a:latin typeface="Calibri"/>
              </a:rPr>
              <a:t>Suitable if we use SEGW based services, Or other frameworks which does not support the annotations.</a:t>
            </a:r>
          </a:p>
          <a:p>
            <a:pPr marL="285664" indent="-285664" defTabSz="914126">
              <a:buFont typeface="Arial" panose="020B0604020202020204" pitchFamily="34" charset="0"/>
              <a:buChar char="•"/>
            </a:pPr>
            <a:r>
              <a:rPr lang="en-US" sz="1799" dirty="0">
                <a:solidFill>
                  <a:prstClr val="black"/>
                </a:solidFill>
                <a:latin typeface="Calibri"/>
              </a:rPr>
              <a:t>UI projects are decoupled from the CDS and services and can be tested and transported independently.</a:t>
            </a:r>
          </a:p>
          <a:p>
            <a:pPr marL="285664" indent="-285664" defTabSz="914126">
              <a:buFont typeface="Arial" panose="020B0604020202020204" pitchFamily="34" charset="0"/>
              <a:buChar char="•"/>
            </a:pPr>
            <a:r>
              <a:rPr lang="en-US" sz="1799" dirty="0">
                <a:solidFill>
                  <a:prstClr val="black"/>
                </a:solidFill>
                <a:latin typeface="Calibri"/>
              </a:rPr>
              <a:t>Easy to work with the help of annotation modeler extension pack</a:t>
            </a:r>
          </a:p>
          <a:p>
            <a:pPr marL="285664" indent="-285664" defTabSz="914126">
              <a:buFont typeface="Arial" panose="020B0604020202020204" pitchFamily="34" charset="0"/>
              <a:buChar char="•"/>
            </a:pPr>
            <a:r>
              <a:rPr lang="en-US" sz="1799" dirty="0">
                <a:solidFill>
                  <a:prstClr val="black"/>
                </a:solidFill>
                <a:latin typeface="Calibri"/>
              </a:rPr>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229935" y="2610897"/>
            <a:ext cx="5728748" cy="4246211"/>
          </a:xfrm>
          <a:prstGeom prst="rect">
            <a:avLst/>
          </a:prstGeom>
        </p:spPr>
        <p:txBody>
          <a:bodyPr wrap="square">
            <a:spAutoFit/>
          </a:bodyPr>
          <a:lstStyle/>
          <a:p>
            <a:pPr marL="285664" indent="-285664" defTabSz="914126">
              <a:buFont typeface="Arial" panose="020B0604020202020204" pitchFamily="34" charset="0"/>
              <a:buChar char="•"/>
            </a:pPr>
            <a:r>
              <a:rPr lang="en-US" sz="1799" dirty="0">
                <a:solidFill>
                  <a:prstClr val="black"/>
                </a:solidFill>
                <a:latin typeface="Calibri"/>
              </a:rPr>
              <a:t>Annotations which are coding in ABAP system.</a:t>
            </a:r>
          </a:p>
          <a:p>
            <a:pPr marL="285664" indent="-285664" defTabSz="914126">
              <a:buFont typeface="Arial" panose="020B0604020202020204" pitchFamily="34" charset="0"/>
              <a:buChar char="•"/>
            </a:pPr>
            <a:r>
              <a:rPr lang="en-US" sz="1799" dirty="0">
                <a:solidFill>
                  <a:prstClr val="black"/>
                </a:solidFill>
                <a:latin typeface="Calibri"/>
              </a:rPr>
              <a:t>Require experience in ABAP on HANA and done by an ABAP or S/4HANA Consultants</a:t>
            </a:r>
          </a:p>
          <a:p>
            <a:pPr marL="285664" indent="-285664" defTabSz="914126">
              <a:buFont typeface="Arial" panose="020B0604020202020204" pitchFamily="34" charset="0"/>
              <a:buChar char="•"/>
            </a:pPr>
            <a:r>
              <a:rPr lang="en-US" sz="1799" dirty="0">
                <a:solidFill>
                  <a:prstClr val="black"/>
                </a:solidFill>
                <a:latin typeface="Calibri"/>
              </a:rPr>
              <a:t>CDS annotations follow the lifecycle of your OData</a:t>
            </a:r>
          </a:p>
          <a:p>
            <a:pPr defTabSz="914126"/>
            <a:r>
              <a:rPr lang="en-US" sz="1799" dirty="0">
                <a:solidFill>
                  <a:prstClr val="black"/>
                </a:solidFill>
                <a:latin typeface="Calibri"/>
              </a:rPr>
              <a:t>      Service.</a:t>
            </a:r>
          </a:p>
          <a:p>
            <a:pPr marL="285664" indent="-285664" defTabSz="914126">
              <a:buFont typeface="Arial" panose="020B0604020202020204" pitchFamily="34" charset="0"/>
              <a:buChar char="•"/>
            </a:pPr>
            <a:r>
              <a:rPr lang="en-US" sz="1799" dirty="0">
                <a:solidFill>
                  <a:prstClr val="black"/>
                </a:solidFill>
                <a:latin typeface="Calibri"/>
              </a:rPr>
              <a:t>Due to different release cycles, some new annotations</a:t>
            </a:r>
          </a:p>
          <a:p>
            <a:pPr defTabSz="914126"/>
            <a:r>
              <a:rPr lang="en-US" sz="1799" dirty="0">
                <a:solidFill>
                  <a:prstClr val="black"/>
                </a:solidFill>
                <a:latin typeface="Calibri"/>
              </a:rPr>
              <a:t>      might be available later in ABAP CDS.</a:t>
            </a:r>
          </a:p>
          <a:p>
            <a:pPr marL="285664" indent="-285664" defTabSz="914126">
              <a:buFont typeface="Arial" panose="020B0604020202020204" pitchFamily="34" charset="0"/>
              <a:buChar char="•"/>
            </a:pPr>
            <a:r>
              <a:rPr lang="en-US" sz="1799" dirty="0">
                <a:solidFill>
                  <a:prstClr val="black"/>
                </a:solidFill>
                <a:latin typeface="Calibri"/>
              </a:rPr>
              <a:t>More suitable if we use frameworks like RAP, &amp; BOPF to build end to end applications</a:t>
            </a:r>
          </a:p>
          <a:p>
            <a:pPr marL="285664" indent="-285664" defTabSz="914126">
              <a:buFont typeface="Arial" panose="020B0604020202020204" pitchFamily="34" charset="0"/>
              <a:buChar char="•"/>
            </a:pPr>
            <a:r>
              <a:rPr lang="en-US" sz="1799" dirty="0">
                <a:solidFill>
                  <a:prstClr val="black"/>
                </a:solidFill>
                <a:latin typeface="Calibri"/>
              </a:rPr>
              <a:t>Project will be coupled with OData built on CDS hence we cannot test application if the service is down.</a:t>
            </a:r>
          </a:p>
          <a:p>
            <a:pPr marL="285664" indent="-285664" defTabSz="914126">
              <a:buFont typeface="Arial" panose="020B0604020202020204" pitchFamily="34" charset="0"/>
              <a:buChar char="•"/>
            </a:pPr>
            <a:r>
              <a:rPr lang="en-US" sz="1799" dirty="0">
                <a:solidFill>
                  <a:prstClr val="black"/>
                </a:solidFill>
                <a:latin typeface="Calibri"/>
              </a:rPr>
              <a:t>Easy to code and can be modularized with metadata extensions in CDS.</a:t>
            </a:r>
          </a:p>
          <a:p>
            <a:pPr marL="285664" indent="-285664" defTabSz="914126">
              <a:buFont typeface="Arial" panose="020B0604020202020204" pitchFamily="34" charset="0"/>
              <a:buChar char="•"/>
            </a:pPr>
            <a:r>
              <a:rPr lang="en-US" sz="1799" dirty="0">
                <a:solidFill>
                  <a:prstClr val="black"/>
                </a:solidFill>
                <a:latin typeface="Calibri"/>
              </a:rPr>
              <a:t>Use ADT tool to code the same.</a:t>
            </a:r>
          </a:p>
          <a:p>
            <a:pPr defTabSz="914126"/>
            <a:endParaRPr lang="en-US" sz="1799" dirty="0">
              <a:solidFill>
                <a:prstClr val="black"/>
              </a:solidFill>
              <a:latin typeface="Calibri"/>
            </a:endParaRPr>
          </a:p>
        </p:txBody>
      </p:sp>
    </p:spTree>
    <p:extLst>
      <p:ext uri="{BB962C8B-B14F-4D97-AF65-F5344CB8AC3E}">
        <p14:creationId xmlns:p14="http://schemas.microsoft.com/office/powerpoint/2010/main" val="1384270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8CA1-0B32-EDE0-6738-34B95DF96DAF}"/>
              </a:ext>
            </a:extLst>
          </p:cNvPr>
          <p:cNvSpPr>
            <a:spLocks noGrp="1"/>
          </p:cNvSpPr>
          <p:nvPr>
            <p:ph type="title"/>
          </p:nvPr>
        </p:nvSpPr>
        <p:spPr/>
        <p:txBody>
          <a:bodyPr/>
          <a:lstStyle/>
          <a:p>
            <a:r>
              <a:rPr lang="en-US" dirty="0"/>
              <a:t>Metadata extension</a:t>
            </a:r>
          </a:p>
        </p:txBody>
      </p:sp>
      <p:sp>
        <p:nvSpPr>
          <p:cNvPr id="3" name="TextBox 2">
            <a:extLst>
              <a:ext uri="{FF2B5EF4-FFF2-40B4-BE49-F238E27FC236}">
                <a16:creationId xmlns:a16="http://schemas.microsoft.com/office/drawing/2014/main" id="{FE01DFEF-C8B0-D9A6-D658-5F34898B33D6}"/>
              </a:ext>
            </a:extLst>
          </p:cNvPr>
          <p:cNvSpPr txBox="1"/>
          <p:nvPr/>
        </p:nvSpPr>
        <p:spPr>
          <a:xfrm>
            <a:off x="405780" y="1052736"/>
            <a:ext cx="11593288" cy="1200329"/>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When we develop CDS views, we can put many annotations inside CDS. But when we looking forward to develop a UI application, we want @UI annotations. By putting these UI annotations directly inside CDS, we are </a:t>
            </a:r>
            <a:r>
              <a:rPr kumimoji="0" lang="en-US" sz="2400" b="0" i="0" u="none" strike="noStrike" kern="1200" cap="none" spc="0" normalizeH="0" baseline="0" noProof="0">
                <a:ln>
                  <a:noFill/>
                </a:ln>
                <a:solidFill>
                  <a:prstClr val="black"/>
                </a:solidFill>
                <a:effectLst/>
                <a:uLnTx/>
                <a:uFillTx/>
                <a:latin typeface="Calibri"/>
                <a:ea typeface="+mn-ea"/>
                <a:cs typeface="+mn-cs"/>
              </a:rPr>
              <a:t>talking risk.</a:t>
            </a:r>
          </a:p>
        </p:txBody>
      </p:sp>
    </p:spTree>
    <p:extLst>
      <p:ext uri="{BB962C8B-B14F-4D97-AF65-F5344CB8AC3E}">
        <p14:creationId xmlns:p14="http://schemas.microsoft.com/office/powerpoint/2010/main" val="2075417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621" rtl="0" eaLnBrk="1" fontAlgn="auto" latinLnBrk="0" hangingPunct="1">
              <a:lnSpc>
                <a:spcPct val="100000"/>
              </a:lnSpc>
              <a:spcBef>
                <a:spcPct val="0"/>
              </a:spcBef>
              <a:spcAft>
                <a:spcPts val="0"/>
              </a:spcAft>
              <a:buClrTx/>
              <a:buSzTx/>
              <a:buFontTx/>
              <a:buNone/>
              <a:tabLst/>
              <a:defRPr/>
            </a:pPr>
            <a:r>
              <a:rPr kumimoji="0" lang="en-US" sz="27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Rectangle 1">
            <a:extLst>
              <a:ext uri="{FF2B5EF4-FFF2-40B4-BE49-F238E27FC236}">
                <a16:creationId xmlns:a16="http://schemas.microsoft.com/office/drawing/2014/main" id="{726D6757-E99E-46D4-94EB-628DD9D0C2FB}"/>
              </a:ext>
            </a:extLst>
          </p:cNvPr>
          <p:cNvSpPr/>
          <p:nvPr/>
        </p:nvSpPr>
        <p:spPr>
          <a:xfrm>
            <a:off x="172563" y="916576"/>
            <a:ext cx="11763778" cy="646163"/>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list report offers powerful features for finding and acting on relevant data sets. It is often used as an entry point for navigating to the item details, which are usually shown on an object page.</a:t>
            </a:r>
            <a:endParaRPr kumimoji="0" lang="en-US" sz="1799"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564" y="2321692"/>
            <a:ext cx="5395120" cy="3555957"/>
          </a:xfrm>
          <a:prstGeom prst="rect">
            <a:avLst/>
          </a:prstGeom>
        </p:spPr>
      </p:pic>
      <p:pic>
        <p:nvPicPr>
          <p:cNvPr id="4" name="Picture 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3854" y="2311359"/>
            <a:ext cx="5312406" cy="3566290"/>
          </a:xfrm>
          <a:prstGeom prst="rect">
            <a:avLst/>
          </a:prstGeom>
        </p:spPr>
      </p:pic>
      <p:cxnSp>
        <p:nvCxnSpPr>
          <p:cNvPr id="6" name="Straight Arrow Connector 5">
            <a:extLst>
              <a:ext uri="{FF2B5EF4-FFF2-40B4-BE49-F238E27FC236}">
                <a16:creationId xmlns:a16="http://schemas.microsoft.com/office/drawing/2014/main" id="{3C7E7024-6291-4FE3-BFA2-B94268C57C5A}"/>
              </a:ext>
            </a:extLst>
          </p:cNvPr>
          <p:cNvCxnSpPr/>
          <p:nvPr/>
        </p:nvCxnSpPr>
        <p:spPr>
          <a:xfrm>
            <a:off x="5249901" y="3997086"/>
            <a:ext cx="15845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642E204-BFDF-4042-A795-18F061547904}"/>
              </a:ext>
            </a:extLst>
          </p:cNvPr>
          <p:cNvSpPr/>
          <p:nvPr/>
        </p:nvSpPr>
        <p:spPr>
          <a:xfrm>
            <a:off x="5119306" y="3927436"/>
            <a:ext cx="200245" cy="15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44C52484-19F5-408A-BC62-FBFCB32F1F7E}"/>
              </a:ext>
            </a:extLst>
          </p:cNvPr>
          <p:cNvSpPr txBox="1"/>
          <p:nvPr/>
        </p:nvSpPr>
        <p:spPr>
          <a:xfrm>
            <a:off x="1645491" y="1846629"/>
            <a:ext cx="2411646"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List Report</a:t>
            </a:r>
          </a:p>
        </p:txBody>
      </p:sp>
      <p:sp>
        <p:nvSpPr>
          <p:cNvPr id="13" name="TextBox 12">
            <a:extLst>
              <a:ext uri="{FF2B5EF4-FFF2-40B4-BE49-F238E27FC236}">
                <a16:creationId xmlns:a16="http://schemas.microsoft.com/office/drawing/2014/main" id="{71A2377C-9414-4A2F-B07F-D3D529A4B620}"/>
              </a:ext>
            </a:extLst>
          </p:cNvPr>
          <p:cNvSpPr txBox="1"/>
          <p:nvPr/>
        </p:nvSpPr>
        <p:spPr>
          <a:xfrm>
            <a:off x="8475586" y="1873063"/>
            <a:ext cx="2411646"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Object Page</a:t>
            </a:r>
          </a:p>
        </p:txBody>
      </p:sp>
      <p:sp>
        <p:nvSpPr>
          <p:cNvPr id="10" name="Rectangle 9">
            <a:extLst>
              <a:ext uri="{FF2B5EF4-FFF2-40B4-BE49-F238E27FC236}">
                <a16:creationId xmlns:a16="http://schemas.microsoft.com/office/drawing/2014/main" id="{48403F21-8D19-46D3-A625-7AA4BC5BEE17}"/>
              </a:ext>
            </a:extLst>
          </p:cNvPr>
          <p:cNvSpPr/>
          <p:nvPr/>
        </p:nvSpPr>
        <p:spPr>
          <a:xfrm>
            <a:off x="313427" y="2551840"/>
            <a:ext cx="5101893" cy="54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982171AA-2DED-4E4C-A152-5CCB4D92784F}"/>
              </a:ext>
            </a:extLst>
          </p:cNvPr>
          <p:cNvSpPr/>
          <p:nvPr/>
        </p:nvSpPr>
        <p:spPr>
          <a:xfrm>
            <a:off x="313427" y="2329829"/>
            <a:ext cx="666032" cy="2220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143D6B5D-DCE3-47EF-9DF8-042A3250CC0B}"/>
              </a:ext>
            </a:extLst>
          </p:cNvPr>
          <p:cNvSpPr/>
          <p:nvPr/>
        </p:nvSpPr>
        <p:spPr>
          <a:xfrm>
            <a:off x="298191" y="3392005"/>
            <a:ext cx="5101893" cy="2493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1DB63F47-1713-409F-B397-58F03869A44F}"/>
              </a:ext>
            </a:extLst>
          </p:cNvPr>
          <p:cNvSpPr/>
          <p:nvPr/>
        </p:nvSpPr>
        <p:spPr>
          <a:xfrm>
            <a:off x="3460755" y="3206158"/>
            <a:ext cx="1954565" cy="1858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D55E931C-779A-485C-B1A2-1D3F77032DA9}"/>
              </a:ext>
            </a:extLst>
          </p:cNvPr>
          <p:cNvSpPr/>
          <p:nvPr/>
        </p:nvSpPr>
        <p:spPr>
          <a:xfrm>
            <a:off x="6703854" y="2502296"/>
            <a:ext cx="5101893" cy="636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D5311227-7E0B-4891-88CA-221EBF3BFF19}"/>
              </a:ext>
            </a:extLst>
          </p:cNvPr>
          <p:cNvSpPr/>
          <p:nvPr/>
        </p:nvSpPr>
        <p:spPr>
          <a:xfrm>
            <a:off x="6703855" y="3139511"/>
            <a:ext cx="1519249" cy="190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F7E86D6C-4B14-4EC0-9EBD-D0C069257ED8}"/>
              </a:ext>
            </a:extLst>
          </p:cNvPr>
          <p:cNvSpPr/>
          <p:nvPr/>
        </p:nvSpPr>
        <p:spPr>
          <a:xfrm>
            <a:off x="6775681" y="3429000"/>
            <a:ext cx="5101893" cy="649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2DB2DCB3-110E-4693-B2F9-D4187DBE88F6}"/>
              </a:ext>
            </a:extLst>
          </p:cNvPr>
          <p:cNvSpPr/>
          <p:nvPr/>
        </p:nvSpPr>
        <p:spPr>
          <a:xfrm>
            <a:off x="6809111" y="4580876"/>
            <a:ext cx="5101893" cy="7559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18242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621" rtl="0" eaLnBrk="1" fontAlgn="auto" latinLnBrk="0" hangingPunct="1">
              <a:lnSpc>
                <a:spcPct val="100000"/>
              </a:lnSpc>
              <a:spcBef>
                <a:spcPct val="0"/>
              </a:spcBef>
              <a:spcAft>
                <a:spcPts val="0"/>
              </a:spcAft>
              <a:buClrTx/>
              <a:buSzTx/>
              <a:buFontTx/>
              <a:buNone/>
              <a:tabLst/>
              <a:defRPr/>
            </a:pPr>
            <a:r>
              <a:rPr kumimoji="0" lang="en-US" sz="2799"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Object Page</a:t>
            </a:r>
            <a:endParaRPr kumimoji="0" lang="en-US" sz="2799"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1026" name="Picture 2" descr="https://blogs.sap.com/wp-content/uploads/2017/08/Develop-Object-Page-simple-example-facets.png">
            <a:extLst>
              <a:ext uri="{FF2B5EF4-FFF2-40B4-BE49-F238E27FC236}">
                <a16:creationId xmlns:a16="http://schemas.microsoft.com/office/drawing/2014/main" id="{C59AE2A7-6DCB-4063-BFCC-D37358BE0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98" y="916576"/>
            <a:ext cx="10195116" cy="544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72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Developing Read only List Report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6" name="TextBox 5">
            <a:extLst>
              <a:ext uri="{FF2B5EF4-FFF2-40B4-BE49-F238E27FC236}">
                <a16:creationId xmlns:a16="http://schemas.microsoft.com/office/drawing/2014/main" id="{9DBBFDB1-1D59-470B-9904-94A0F33E77EB}"/>
              </a:ext>
            </a:extLst>
          </p:cNvPr>
          <p:cNvSpPr txBox="1"/>
          <p:nvPr/>
        </p:nvSpPr>
        <p:spPr>
          <a:xfrm>
            <a:off x="609441" y="899721"/>
            <a:ext cx="9558150" cy="378565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UI Annotations</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@UI.selectionField – Bring a filter field on smart filter bar</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@UI.lineItem – enable us to put a column inside the smart table, position, label</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@UI.identification – used create fields in Object page</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@Semantics.amount.currencyCode – mark the unit of amount field</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@UI.headerInfo.typeName – Label for displaying single record</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@UI.headerInfo.typeNamePlural – Table Label</a:t>
            </a:r>
          </a:p>
          <a:p>
            <a:pPr marL="285750" marR="0" lvl="0" indent="-285750" algn="l"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@UI.facet: [{purpose : #STANDARD – This will create a section inside the object page</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                       type: #IDENTIFICTION_REFERENCE – What type of data you want to display}]</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Documentation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hlinkClick r:id="rId3"/>
              </a:rPr>
              <a:t>Documentation Link for ABAP RAP</a:t>
            </a:r>
            <a:endParaRPr kumimoji="0" lang="en-IN"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786130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0735" y="188640"/>
            <a:ext cx="10969943" cy="711081"/>
          </a:xfrm>
        </p:spPr>
        <p:txBody>
          <a:bodyPr>
            <a:noAutofit/>
          </a:bodyPr>
          <a:lstStyle/>
          <a:p>
            <a:r>
              <a:rPr lang="en-US" sz="3200" dirty="0">
                <a:latin typeface="Cooper Black" panose="0208090404030B020404" pitchFamily="18" charset="0"/>
              </a:rPr>
              <a:t>Local Types/Classes in ABAP with Global Classes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37CE849F-BD64-4DB2-9A0C-B8566C657077}"/>
              </a:ext>
            </a:extLst>
          </p:cNvPr>
          <p:cNvSpPr txBox="1"/>
          <p:nvPr/>
        </p:nvSpPr>
        <p:spPr>
          <a:xfrm>
            <a:off x="410735" y="896527"/>
            <a:ext cx="11142163" cy="3785652"/>
          </a:xfrm>
          <a:prstGeom prst="rect">
            <a:avLst/>
          </a:prstGeom>
          <a:noFill/>
        </p:spPr>
        <p:txBody>
          <a:bodyPr wrap="square" rtlCol="0">
            <a:spAutoFit/>
          </a:bodyPr>
          <a:lstStyle/>
          <a:p>
            <a:r>
              <a:rPr lang="en-US" sz="2000" dirty="0"/>
              <a:t>Local Types for Global Classes -  Within class pools, as in virtually any other ABAP program, data types, local interfaces, and local classes can be defined to ensure a better structure of the implementation of the global class.</a:t>
            </a:r>
          </a:p>
          <a:p>
            <a:pPr marL="457200" indent="-457200">
              <a:buAutoNum type="arabicPeriod"/>
            </a:pPr>
            <a:endParaRPr lang="en-US" sz="2000" dirty="0"/>
          </a:p>
          <a:p>
            <a:pPr marL="457200" indent="-457200">
              <a:buAutoNum type="arabicPeriod"/>
            </a:pPr>
            <a:r>
              <a:rPr lang="en-US" sz="2000" dirty="0"/>
              <a:t>More number of classes will cause confusion and over-modularization increase the complexity of our design</a:t>
            </a:r>
          </a:p>
          <a:p>
            <a:pPr marL="457200" indent="-457200">
              <a:buAutoNum type="arabicPeriod"/>
            </a:pPr>
            <a:r>
              <a:rPr lang="en-US" sz="2000" dirty="0"/>
              <a:t>More number of global classes, will increase the chance of our code being exposed to reports/classes which we may want to use only a private</a:t>
            </a:r>
          </a:p>
          <a:p>
            <a:pPr marL="457200" indent="-457200" algn="just">
              <a:buAutoNum type="arabicPeriod"/>
            </a:pPr>
            <a:r>
              <a:rPr lang="en-US" sz="2000" dirty="0"/>
              <a:t>Allow a modularized way of designing app but still keeping our code in a single contain, a good balance between number of classes v.s modularization.</a:t>
            </a:r>
          </a:p>
          <a:p>
            <a:pPr marL="457200" indent="-457200">
              <a:buAutoNum type="arabicPeriod"/>
            </a:pPr>
            <a:r>
              <a:rPr lang="en-US" sz="2000" dirty="0"/>
              <a:t>At times we need so many classes for different purpose with very limited no of methods. 2 meh. + 20 classes, Create a class pool would be a good options.</a:t>
            </a:r>
            <a:endParaRPr lang="en-IN" sz="2000" dirty="0"/>
          </a:p>
        </p:txBody>
      </p:sp>
    </p:spTree>
    <p:extLst>
      <p:ext uri="{BB962C8B-B14F-4D97-AF65-F5344CB8AC3E}">
        <p14:creationId xmlns:p14="http://schemas.microsoft.com/office/powerpoint/2010/main" val="2765606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1000"/>
                                        <p:tgtEl>
                                          <p:spTgt spid="6">
                                            <p:txEl>
                                              <p:pRg st="5" end="5"/>
                                            </p:txEl>
                                          </p:spTgt>
                                        </p:tgtEl>
                                      </p:cBhvr>
                                    </p:animEffect>
                                    <p:anim calcmode="lin" valueType="num">
                                      <p:cBhvr>
                                        <p:cTn id="36"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Class Pool Concept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909836" y="1203542"/>
            <a:ext cx="4533333" cy="3600000"/>
          </a:xfrm>
          <a:prstGeom prst="rect">
            <a:avLst/>
          </a:prstGeom>
        </p:spPr>
      </p:pic>
      <p:cxnSp>
        <p:nvCxnSpPr>
          <p:cNvPr id="15" name="Straight Connector 14"/>
          <p:cNvCxnSpPr/>
          <p:nvPr/>
        </p:nvCxnSpPr>
        <p:spPr>
          <a:xfrm>
            <a:off x="3358108" y="4803542"/>
            <a:ext cx="0" cy="35365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3355654" y="5156200"/>
            <a:ext cx="3017520" cy="992"/>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6388100" y="942648"/>
            <a:ext cx="4315572" cy="5078640"/>
          </a:xfrm>
          <a:prstGeom prst="rect">
            <a:avLst/>
          </a:prstGeom>
        </p:spPr>
      </p:pic>
      <p:sp>
        <p:nvSpPr>
          <p:cNvPr id="25" name="TextBox 186">
            <a:extLst>
              <a:ext uri="{FF2B5EF4-FFF2-40B4-BE49-F238E27FC236}">
                <a16:creationId xmlns:a16="http://schemas.microsoft.com/office/drawing/2014/main" id="{B4020C96-DCDC-4B12-8888-3A35D1609CCC}"/>
              </a:ext>
            </a:extLst>
          </p:cNvPr>
          <p:cNvSpPr txBox="1"/>
          <p:nvPr/>
        </p:nvSpPr>
        <p:spPr>
          <a:xfrm>
            <a:off x="2001077" y="4869160"/>
            <a:ext cx="1501047"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Global Class</a:t>
            </a:r>
          </a:p>
        </p:txBody>
      </p:sp>
      <p:sp>
        <p:nvSpPr>
          <p:cNvPr id="26" name="TextBox 186">
            <a:extLst>
              <a:ext uri="{FF2B5EF4-FFF2-40B4-BE49-F238E27FC236}">
                <a16:creationId xmlns:a16="http://schemas.microsoft.com/office/drawing/2014/main" id="{B4020C96-DCDC-4B12-8888-3A35D1609CCC}"/>
              </a:ext>
            </a:extLst>
          </p:cNvPr>
          <p:cNvSpPr txBox="1"/>
          <p:nvPr/>
        </p:nvSpPr>
        <p:spPr>
          <a:xfrm>
            <a:off x="7545693" y="6021288"/>
            <a:ext cx="2005103"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Local Types/Class</a:t>
            </a:r>
          </a:p>
        </p:txBody>
      </p:sp>
      <p:sp>
        <p:nvSpPr>
          <p:cNvPr id="27" name="TextBox 186">
            <a:extLst>
              <a:ext uri="{FF2B5EF4-FFF2-40B4-BE49-F238E27FC236}">
                <a16:creationId xmlns:a16="http://schemas.microsoft.com/office/drawing/2014/main" id="{B4020C96-DCDC-4B12-8888-3A35D1609CCC}"/>
              </a:ext>
            </a:extLst>
          </p:cNvPr>
          <p:cNvSpPr txBox="1"/>
          <p:nvPr/>
        </p:nvSpPr>
        <p:spPr>
          <a:xfrm>
            <a:off x="909836" y="5601434"/>
            <a:ext cx="2088232" cy="707886"/>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cs typeface="Arial" pitchFamily="34" charset="0"/>
              </a:rPr>
              <a:t>Exercise </a:t>
            </a:r>
          </a:p>
          <a:p>
            <a:r>
              <a:rPr lang="en-US" sz="2000" kern="0" dirty="0">
                <a:cs typeface="Arial" pitchFamily="34" charset="0"/>
                <a:hlinkClick r:id="rId5"/>
              </a:rPr>
              <a:t>Class Pool Code</a:t>
            </a:r>
            <a:endParaRPr lang="en-US" sz="2000" kern="0" dirty="0">
              <a:cs typeface="Arial" pitchFamily="34" charset="0"/>
            </a:endParaRPr>
          </a:p>
        </p:txBody>
      </p:sp>
      <p:cxnSp>
        <p:nvCxnSpPr>
          <p:cNvPr id="4" name="Straight Connector 3"/>
          <p:cNvCxnSpPr/>
          <p:nvPr/>
        </p:nvCxnSpPr>
        <p:spPr>
          <a:xfrm>
            <a:off x="909836" y="5526524"/>
            <a:ext cx="45333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45257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51846"/>
            <a:ext cx="10969943" cy="711081"/>
          </a:xfrm>
        </p:spPr>
        <p:txBody>
          <a:bodyPr>
            <a:noAutofit/>
          </a:bodyPr>
          <a:lstStyle/>
          <a:p>
            <a:r>
              <a:rPr lang="en-US" dirty="0">
                <a:latin typeface="Cooper Black" panose="0208090404030B020404" pitchFamily="18" charset="0"/>
              </a:rPr>
              <a:t>Behavior Definition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91449" y="818302"/>
            <a:ext cx="7645211" cy="5355312"/>
          </a:xfrm>
          <a:prstGeom prst="rect">
            <a:avLst/>
          </a:prstGeom>
        </p:spPr>
        <p:txBody>
          <a:bodyPr wrap="square">
            <a:spAutoFit/>
          </a:bodyPr>
          <a:lstStyle/>
          <a:p>
            <a:pPr marL="342900" indent="-342900" algn="just">
              <a:buFont typeface="Arial" panose="020B0604020202020204" pitchFamily="34" charset="0"/>
              <a:buChar char="•"/>
            </a:pPr>
            <a:r>
              <a:rPr lang="en-US" sz="1800" dirty="0"/>
              <a:t>A business object behavior definition (behavior definition for short) is an ABAP Repository object that describes the behavior of a business object in the context of the ABAP RESTful programming model.</a:t>
            </a:r>
          </a:p>
          <a:p>
            <a:pPr marL="342900" indent="-342900" algn="just">
              <a:buFont typeface="Arial" panose="020B0604020202020204" pitchFamily="34" charset="0"/>
              <a:buChar char="•"/>
            </a:pPr>
            <a:r>
              <a:rPr lang="en-US" sz="1800" dirty="0"/>
              <a:t>A behavior definition is defined using the Behavior Definition Language (BDL) and comprises capabilities and modelling aspects of the business object node or nodes, for example the supported operations (such as create, update, and delete actions) or the definition of lock dependencies between the parent and child nodes.</a:t>
            </a:r>
          </a:p>
          <a:p>
            <a:pPr marL="342900" indent="-342900" algn="just">
              <a:buFont typeface="Arial" panose="020B0604020202020204" pitchFamily="34" charset="0"/>
              <a:buChar char="•"/>
            </a:pPr>
            <a:r>
              <a:rPr lang="en-US" sz="1800" dirty="0"/>
              <a:t>A behavior definition always refers to a CDS data model. This reference results from the name equality with the root entity. This means that a CDS data model must always exist before the behavior definition is created.</a:t>
            </a:r>
          </a:p>
          <a:p>
            <a:pPr marL="342900" indent="-342900" algn="just">
              <a:buFont typeface="Arial" panose="020B0604020202020204" pitchFamily="34" charset="0"/>
              <a:buChar char="•"/>
            </a:pPr>
            <a:r>
              <a:rPr lang="en-US" sz="1800" dirty="0"/>
              <a:t>A behavior definition relies directly on the CDS root entity.</a:t>
            </a:r>
          </a:p>
          <a:p>
            <a:pPr marL="342900" indent="-342900" algn="just">
              <a:buFont typeface="Arial" panose="020B0604020202020204" pitchFamily="34" charset="0"/>
              <a:buChar char="•"/>
            </a:pPr>
            <a:r>
              <a:rPr lang="en-US" sz="1800" dirty="0"/>
              <a:t>One behavior definition refers exactly to one root entity and one CDS root entity has a maximum of one behavior definition (a 0..1 relationship), which also handles all associated (child) entities.</a:t>
            </a:r>
          </a:p>
          <a:p>
            <a:pPr marL="342900" indent="-342900" algn="just">
              <a:buFont typeface="Arial" panose="020B0604020202020204" pitchFamily="34" charset="0"/>
              <a:buChar char="•"/>
            </a:pPr>
            <a:r>
              <a:rPr lang="en-US" sz="1800" dirty="0"/>
              <a:t>The implementation of a behavior definition can be done in a single ABAP class (behavior pool) or can be split between an arbitrary set of ABAP classes (behavior pools). You can assign any number of behavior pools to a behavior definition (a 1: n relationship).</a:t>
            </a:r>
            <a:endParaRPr lang="en-IN" sz="1800" b="1" dirty="0"/>
          </a:p>
        </p:txBody>
      </p:sp>
      <p:pic>
        <p:nvPicPr>
          <p:cNvPr id="2" name="Picture 1">
            <a:extLst>
              <a:ext uri="{FF2B5EF4-FFF2-40B4-BE49-F238E27FC236}">
                <a16:creationId xmlns:a16="http://schemas.microsoft.com/office/drawing/2014/main" id="{B4F0DFAA-E576-455B-A796-6995808877F7}"/>
              </a:ext>
            </a:extLst>
          </p:cNvPr>
          <p:cNvPicPr>
            <a:picLocks noChangeAspect="1"/>
          </p:cNvPicPr>
          <p:nvPr/>
        </p:nvPicPr>
        <p:blipFill>
          <a:blip r:embed="rId3"/>
          <a:stretch>
            <a:fillRect/>
          </a:stretch>
        </p:blipFill>
        <p:spPr>
          <a:xfrm>
            <a:off x="7736660" y="952285"/>
            <a:ext cx="4262407" cy="4953429"/>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1345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arn(inVertic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barn(inVertical)">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barn(inVertical)">
                                      <p:cBhvr>
                                        <p:cTn id="3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itting at a desk with a computer&#10;&#10;Description automatically generated with low confidence">
            <a:extLst>
              <a:ext uri="{FF2B5EF4-FFF2-40B4-BE49-F238E27FC236}">
                <a16:creationId xmlns:a16="http://schemas.microsoft.com/office/drawing/2014/main" id="{D92B8D88-76D3-BC83-3CAA-D98B9A60002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575025"/>
            <a:ext cx="4942284" cy="4230238"/>
          </a:xfrm>
        </p:spPr>
      </p:pic>
      <p:sp>
        <p:nvSpPr>
          <p:cNvPr id="12" name="Title 11">
            <a:extLst>
              <a:ext uri="{FF2B5EF4-FFF2-40B4-BE49-F238E27FC236}">
                <a16:creationId xmlns:a16="http://schemas.microsoft.com/office/drawing/2014/main" id="{DDA022C3-481E-4D69-3555-C2E48288894D}"/>
              </a:ext>
            </a:extLst>
          </p:cNvPr>
          <p:cNvSpPr>
            <a:spLocks noGrp="1"/>
          </p:cNvSpPr>
          <p:nvPr>
            <p:ph type="title"/>
          </p:nvPr>
        </p:nvSpPr>
        <p:spPr>
          <a:xfrm>
            <a:off x="1024128" y="728462"/>
            <a:ext cx="5574340" cy="509048"/>
          </a:xfrm>
        </p:spPr>
        <p:txBody>
          <a:bodyPr/>
          <a:lstStyle/>
          <a:p>
            <a:r>
              <a:rPr lang="en-IN" dirty="0"/>
              <a:t>Day 8</a:t>
            </a:r>
            <a:endParaRPr lang="en-US" dirty="0"/>
          </a:p>
        </p:txBody>
      </p:sp>
      <p:sp>
        <p:nvSpPr>
          <p:cNvPr id="49" name="Rectangle 48">
            <a:extLst>
              <a:ext uri="{FF2B5EF4-FFF2-40B4-BE49-F238E27FC236}">
                <a16:creationId xmlns:a16="http://schemas.microsoft.com/office/drawing/2014/main" id="{B10C9A54-B6A1-56BF-E02F-5726F1DEAF77}"/>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34B679-1B28-E34E-1111-DB27BA1902D8}"/>
              </a:ext>
            </a:extLst>
          </p:cNvPr>
          <p:cNvSpPr/>
          <p:nvPr/>
        </p:nvSpPr>
        <p:spPr>
          <a:xfrm>
            <a:off x="10793831" y="1576873"/>
            <a:ext cx="1394994" cy="4228390"/>
          </a:xfrm>
          <a:prstGeom prst="rect">
            <a:avLst/>
          </a:prstGeom>
          <a:gradFill flip="none" rotWithShape="1">
            <a:gsLst>
              <a:gs pos="0">
                <a:schemeClr val="accent2"/>
              </a:gs>
              <a:gs pos="10000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EA5EAC-59FE-EB72-A2AE-FE35C6F098E5}"/>
              </a:ext>
            </a:extLst>
          </p:cNvPr>
          <p:cNvSpPr txBox="1"/>
          <p:nvPr/>
        </p:nvSpPr>
        <p:spPr>
          <a:xfrm>
            <a:off x="5158308" y="1484784"/>
            <a:ext cx="5472608" cy="4247317"/>
          </a:xfrm>
          <a:prstGeom prst="rect">
            <a:avLst/>
          </a:prstGeom>
          <a:noFill/>
        </p:spPr>
        <p:txBody>
          <a:bodyPr wrap="square" rtlCol="0">
            <a:spAutoFit/>
          </a:bodyPr>
          <a:lstStyle/>
          <a:p>
            <a:pPr marL="285750" indent="-285750">
              <a:buFont typeface="Arial" panose="020B0604020202020204" pitchFamily="34" charset="0"/>
              <a:buChar char="•"/>
            </a:pPr>
            <a:r>
              <a:rPr lang="en-US" sz="1800" dirty="0"/>
              <a:t>OData V2 v/s V4</a:t>
            </a:r>
          </a:p>
          <a:p>
            <a:pPr marL="285750" indent="-285750">
              <a:buFont typeface="Arial" panose="020B0604020202020204" pitchFamily="34" charset="0"/>
              <a:buChar char="•"/>
            </a:pPr>
            <a:r>
              <a:rPr lang="en-US" sz="1800" dirty="0"/>
              <a:t>Fiori Elements – List Report</a:t>
            </a:r>
          </a:p>
          <a:p>
            <a:pPr marL="285750" indent="-285750">
              <a:buFont typeface="Arial" panose="020B0604020202020204" pitchFamily="34" charset="0"/>
              <a:buChar char="•"/>
            </a:pPr>
            <a:r>
              <a:rPr lang="en-US" sz="1800" dirty="0"/>
              <a:t>Metadata Extensions</a:t>
            </a:r>
          </a:p>
          <a:p>
            <a:r>
              <a:rPr lang="en-US" sz="1800" dirty="0"/>
              <a:t>--break</a:t>
            </a:r>
          </a:p>
          <a:p>
            <a:pPr marL="285750" indent="-285750">
              <a:buFont typeface="Arial" panose="020B0604020202020204" pitchFamily="34" charset="0"/>
              <a:buChar char="•"/>
            </a:pPr>
            <a:r>
              <a:rPr lang="en-US" sz="1800" dirty="0"/>
              <a:t>Add columns to the table</a:t>
            </a:r>
          </a:p>
          <a:p>
            <a:pPr marL="285750" indent="-285750">
              <a:buFont typeface="Arial" panose="020B0604020202020204" pitchFamily="34" charset="0"/>
              <a:buChar char="•"/>
            </a:pPr>
            <a:r>
              <a:rPr lang="en-US" sz="1800" dirty="0"/>
              <a:t>Add selection fields to the filter bar</a:t>
            </a:r>
          </a:p>
          <a:p>
            <a:pPr marL="285750" indent="-285750">
              <a:buFont typeface="Arial" panose="020B0604020202020204" pitchFamily="34" charset="0"/>
              <a:buChar char="•"/>
            </a:pPr>
            <a:r>
              <a:rPr lang="en-US" sz="1800" dirty="0"/>
              <a:t>Add list report header information</a:t>
            </a:r>
          </a:p>
          <a:p>
            <a:pPr marL="285750" indent="-285750">
              <a:buFont typeface="Arial" panose="020B0604020202020204" pitchFamily="34" charset="0"/>
              <a:buChar char="•"/>
            </a:pPr>
            <a:r>
              <a:rPr lang="en-US" sz="1800" dirty="0"/>
              <a:t>Define a value help as a drop-down list</a:t>
            </a:r>
          </a:p>
          <a:p>
            <a:pPr marL="285750" indent="-285750">
              <a:buFont typeface="Arial" panose="020B0604020202020204" pitchFamily="34" charset="0"/>
              <a:buChar char="•"/>
            </a:pPr>
            <a:r>
              <a:rPr lang="en-US" sz="1800" dirty="0"/>
              <a:t>Define criticality ratings</a:t>
            </a:r>
          </a:p>
          <a:p>
            <a:r>
              <a:rPr lang="en-US" sz="1800" dirty="0"/>
              <a:t>--break</a:t>
            </a:r>
          </a:p>
          <a:p>
            <a:pPr marL="285750" indent="-285750">
              <a:buFont typeface="Arial" panose="020B0604020202020204" pitchFamily="34" charset="0"/>
              <a:buChar char="•"/>
            </a:pPr>
            <a:r>
              <a:rPr lang="en-US" sz="1800" dirty="0"/>
              <a:t>Configure the List Report</a:t>
            </a:r>
          </a:p>
          <a:p>
            <a:pPr marL="285750" indent="-285750">
              <a:buFont typeface="Arial" panose="020B0604020202020204" pitchFamily="34" charset="0"/>
              <a:buChar char="•"/>
            </a:pPr>
            <a:r>
              <a:rPr lang="en-US" sz="1800" dirty="0"/>
              <a:t>Adding Custom Page</a:t>
            </a:r>
          </a:p>
          <a:p>
            <a:pPr marL="285750" indent="-285750">
              <a:buFont typeface="Arial" panose="020B0604020202020204" pitchFamily="34" charset="0"/>
              <a:buChar char="•"/>
            </a:pPr>
            <a:r>
              <a:rPr lang="en-US" sz="1800" dirty="0"/>
              <a:t>Create Behavior Definition</a:t>
            </a:r>
          </a:p>
          <a:p>
            <a:pPr marL="285750" indent="-285750">
              <a:buFont typeface="Arial" panose="020B0604020202020204" pitchFamily="34" charset="0"/>
              <a:buChar char="•"/>
            </a:pPr>
            <a:r>
              <a:rPr lang="en-US" sz="1800" dirty="0"/>
              <a:t>Create Behavior Projection</a:t>
            </a:r>
          </a:p>
          <a:p>
            <a:pPr marL="285750" indent="-285750">
              <a:buFont typeface="Arial" panose="020B0604020202020204" pitchFamily="34" charset="0"/>
              <a:buChar char="•"/>
            </a:pPr>
            <a:r>
              <a:rPr lang="en-US" sz="1800" dirty="0"/>
              <a:t>Test CURDQ operations</a:t>
            </a:r>
          </a:p>
        </p:txBody>
      </p:sp>
    </p:spTree>
    <p:extLst>
      <p:ext uri="{BB962C8B-B14F-4D97-AF65-F5344CB8AC3E}">
        <p14:creationId xmlns:p14="http://schemas.microsoft.com/office/powerpoint/2010/main" val="3679983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7077" y="125631"/>
            <a:ext cx="10969943" cy="711081"/>
          </a:xfrm>
        </p:spPr>
        <p:txBody>
          <a:bodyPr>
            <a:noAutofit/>
          </a:bodyPr>
          <a:lstStyle/>
          <a:p>
            <a:r>
              <a:rPr lang="en-US" dirty="0">
                <a:latin typeface="Cooper Black" panose="0208090404030B020404" pitchFamily="18" charset="0"/>
              </a:rPr>
              <a:t>Behavior Pool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597077" y="820342"/>
            <a:ext cx="11289230" cy="3139321"/>
          </a:xfrm>
          <a:prstGeom prst="rect">
            <a:avLst/>
          </a:prstGeom>
        </p:spPr>
        <p:txBody>
          <a:bodyPr wrap="square">
            <a:spAutoFit/>
          </a:bodyPr>
          <a:lstStyle/>
          <a:p>
            <a:pPr marL="342900" lvl="0" indent="-342900" algn="just">
              <a:buFont typeface="Arial" panose="020B0604020202020204" pitchFamily="34" charset="0"/>
              <a:buChar char="•"/>
            </a:pPr>
            <a:r>
              <a:rPr lang="en-US" sz="1800" dirty="0">
                <a:solidFill>
                  <a:prstClr val="black"/>
                </a:solidFill>
              </a:rPr>
              <a:t>The transactional behavior of a business object in the context of the current programming model is implemented in a global ABAP class or classes. These special classes are dedicated only to implementing the business object’s behavior and are called behavior pools.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implementation of a behavior definition can be done in one class or split across an arbitrary set of ABAP classes.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You can assign any number of behavior classes to a behavior definition (a 1: n relationship). Within a single global class, you can define multiple local classes that handle the business object’s behavior.</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global class is just a container and is basically empty while the actual behavior logic is implemented in local classes.</a:t>
            </a: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63E83260-4D5D-45C4-B3CD-B33C6EB67CA8}"/>
              </a:ext>
            </a:extLst>
          </p:cNvPr>
          <p:cNvSpPr/>
          <p:nvPr/>
        </p:nvSpPr>
        <p:spPr>
          <a:xfrm>
            <a:off x="1269876" y="4821831"/>
            <a:ext cx="2160240" cy="7920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Behavior Definition</a:t>
            </a:r>
          </a:p>
        </p:txBody>
      </p:sp>
      <p:sp>
        <p:nvSpPr>
          <p:cNvPr id="9" name="Rectangle 8">
            <a:extLst>
              <a:ext uri="{FF2B5EF4-FFF2-40B4-BE49-F238E27FC236}">
                <a16:creationId xmlns:a16="http://schemas.microsoft.com/office/drawing/2014/main" id="{EA4AD41E-3D34-41B3-A460-FBC740A05DE6}"/>
              </a:ext>
            </a:extLst>
          </p:cNvPr>
          <p:cNvSpPr/>
          <p:nvPr/>
        </p:nvSpPr>
        <p:spPr>
          <a:xfrm>
            <a:off x="4870276" y="4821831"/>
            <a:ext cx="2160240" cy="7920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Pool</a:t>
            </a:r>
          </a:p>
        </p:txBody>
      </p:sp>
      <p:sp>
        <p:nvSpPr>
          <p:cNvPr id="12" name="Rectangle 11">
            <a:extLst>
              <a:ext uri="{FF2B5EF4-FFF2-40B4-BE49-F238E27FC236}">
                <a16:creationId xmlns:a16="http://schemas.microsoft.com/office/drawing/2014/main" id="{34C9FE71-528F-49E4-B8DC-3EAA7ADE22D0}"/>
              </a:ext>
            </a:extLst>
          </p:cNvPr>
          <p:cNvSpPr/>
          <p:nvPr/>
        </p:nvSpPr>
        <p:spPr>
          <a:xfrm>
            <a:off x="8542684" y="4163471"/>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1 for Entities</a:t>
            </a:r>
          </a:p>
        </p:txBody>
      </p:sp>
      <p:sp>
        <p:nvSpPr>
          <p:cNvPr id="13" name="Rectangle 12">
            <a:extLst>
              <a:ext uri="{FF2B5EF4-FFF2-40B4-BE49-F238E27FC236}">
                <a16:creationId xmlns:a16="http://schemas.microsoft.com/office/drawing/2014/main" id="{993E2034-FCCB-4BCD-8376-4CADA812368E}"/>
              </a:ext>
            </a:extLst>
          </p:cNvPr>
          <p:cNvSpPr/>
          <p:nvPr/>
        </p:nvSpPr>
        <p:spPr>
          <a:xfrm>
            <a:off x="8542684" y="4882514"/>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2 for Entities</a:t>
            </a:r>
          </a:p>
        </p:txBody>
      </p:sp>
      <p:sp>
        <p:nvSpPr>
          <p:cNvPr id="14" name="Rectangle 13">
            <a:extLst>
              <a:ext uri="{FF2B5EF4-FFF2-40B4-BE49-F238E27FC236}">
                <a16:creationId xmlns:a16="http://schemas.microsoft.com/office/drawing/2014/main" id="{079454D0-E0A6-43C0-9028-2AC1BAAE6CDE}"/>
              </a:ext>
            </a:extLst>
          </p:cNvPr>
          <p:cNvSpPr/>
          <p:nvPr/>
        </p:nvSpPr>
        <p:spPr>
          <a:xfrm>
            <a:off x="8542684" y="5613919"/>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3 for Entities</a:t>
            </a:r>
          </a:p>
        </p:txBody>
      </p:sp>
      <p:cxnSp>
        <p:nvCxnSpPr>
          <p:cNvPr id="8" name="Connector: Elbow 7">
            <a:extLst>
              <a:ext uri="{FF2B5EF4-FFF2-40B4-BE49-F238E27FC236}">
                <a16:creationId xmlns:a16="http://schemas.microsoft.com/office/drawing/2014/main" id="{8C23506D-99B2-4B37-88BB-F85F951223CF}"/>
              </a:ext>
            </a:extLst>
          </p:cNvPr>
          <p:cNvCxnSpPr>
            <a:stCxn id="9" idx="3"/>
            <a:endCxn id="12" idx="1"/>
          </p:cNvCxnSpPr>
          <p:nvPr/>
        </p:nvCxnSpPr>
        <p:spPr>
          <a:xfrm flipV="1">
            <a:off x="7030516" y="4498832"/>
            <a:ext cx="1512168" cy="71904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B5C3A7C-7397-4C19-A4E5-1CE34C6B2FD3}"/>
              </a:ext>
            </a:extLst>
          </p:cNvPr>
          <p:cNvCxnSpPr>
            <a:stCxn id="9" idx="3"/>
            <a:endCxn id="14" idx="1"/>
          </p:cNvCxnSpPr>
          <p:nvPr/>
        </p:nvCxnSpPr>
        <p:spPr>
          <a:xfrm>
            <a:off x="7030516" y="5217875"/>
            <a:ext cx="1512168" cy="73140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40A4E18-9C0A-4EF0-8A4E-DDECCA85C2BE}"/>
              </a:ext>
            </a:extLst>
          </p:cNvPr>
          <p:cNvCxnSpPr>
            <a:stCxn id="9" idx="3"/>
            <a:endCxn id="13" idx="1"/>
          </p:cNvCxnSpPr>
          <p:nvPr/>
        </p:nvCxnSpPr>
        <p:spPr>
          <a:xfrm>
            <a:off x="7030516" y="5217875"/>
            <a:ext cx="1512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D74D7BC-0E9B-499E-94BB-A21E1C164E7B}"/>
              </a:ext>
            </a:extLst>
          </p:cNvPr>
          <p:cNvCxnSpPr>
            <a:stCxn id="4" idx="3"/>
            <a:endCxn id="9" idx="1"/>
          </p:cNvCxnSpPr>
          <p:nvPr/>
        </p:nvCxnSpPr>
        <p:spPr>
          <a:xfrm>
            <a:off x="3430116" y="5217875"/>
            <a:ext cx="1440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1468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down)">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down)">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wipe(down)">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Business Object’s Runtime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87945"/>
            <a:ext cx="10614858" cy="1477328"/>
          </a:xfrm>
          <a:prstGeom prst="rect">
            <a:avLst/>
          </a:prstGeom>
        </p:spPr>
        <p:txBody>
          <a:bodyPr wrap="square">
            <a:spAutoFit/>
          </a:bodyPr>
          <a:lstStyle/>
          <a:p>
            <a:pPr algn="just"/>
            <a:r>
              <a:rPr lang="en-US" sz="1800" dirty="0"/>
              <a:t>The business object runtime mainly consists of two parts: The first part is the </a:t>
            </a:r>
            <a:r>
              <a:rPr lang="en-US" sz="1800" b="1" dirty="0"/>
              <a:t>interaction phase</a:t>
            </a:r>
            <a:r>
              <a:rPr lang="en-US" sz="1800" dirty="0"/>
              <a:t> where a consumer calls the business object operations to change data and read instances with or without the transactional changes. The business object runtime keeps the changes in its internal </a:t>
            </a:r>
            <a:r>
              <a:rPr lang="en-US" sz="1800" b="1" dirty="0"/>
              <a:t>transactional buffer</a:t>
            </a:r>
            <a:r>
              <a:rPr lang="en-US" sz="1800" dirty="0"/>
              <a:t> which represents the state of the instance data. This transactional buffer is always required for a business object. After all changes were performed, the data can be persisted. This is realized with the </a:t>
            </a:r>
            <a:r>
              <a:rPr lang="en-US" sz="1800" b="1" dirty="0"/>
              <a:t>save sequence</a:t>
            </a:r>
            <a:r>
              <a:rPr lang="en-US" sz="1800" dirty="0"/>
              <a:t>.</a:t>
            </a:r>
            <a:endParaRPr lang="en-US" sz="1800" b="0" i="0" dirty="0">
              <a:effectLst/>
            </a:endParaRPr>
          </a:p>
        </p:txBody>
      </p:sp>
      <p:pic>
        <p:nvPicPr>
          <p:cNvPr id="1028" name="Picture 4" descr="https://blogs.sap.com/wp-content/uploads/2019/05/Picture8-3.png"/>
          <p:cNvPicPr>
            <a:picLocks noChangeAspect="1" noChangeArrowheads="1"/>
          </p:cNvPicPr>
          <p:nvPr/>
        </p:nvPicPr>
        <p:blipFill rotWithShape="1">
          <a:blip r:embed="rId3">
            <a:extLst>
              <a:ext uri="{28A0092B-C50C-407E-A947-70E740481C1C}">
                <a14:useLocalDpi xmlns:a14="http://schemas.microsoft.com/office/drawing/2010/main" val="0"/>
              </a:ext>
            </a:extLst>
          </a:blip>
          <a:srcRect r="8889"/>
          <a:stretch/>
        </p:blipFill>
        <p:spPr bwMode="auto">
          <a:xfrm>
            <a:off x="981844" y="2718528"/>
            <a:ext cx="2952328" cy="3932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logs.sap.com/wp-content/uploads/2019/05/Picture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780" y="2935159"/>
            <a:ext cx="7077075" cy="35433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7723211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Create of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65820" y="1274274"/>
            <a:ext cx="5425967" cy="3738902"/>
          </a:xfrm>
          <a:prstGeom prst="rect">
            <a:avLst/>
          </a:prstGeom>
          <a:solidFill>
            <a:schemeClr val="tx2">
              <a:lumMod val="60000"/>
              <a:lumOff val="40000"/>
            </a:schemeClr>
          </a:solidFill>
          <a:ln>
            <a:solidFill>
              <a:schemeClr val="tx2"/>
            </a:solidFill>
          </a:ln>
        </p:spPr>
      </p:pic>
      <p:pic>
        <p:nvPicPr>
          <p:cNvPr id="3" name="Picture 2"/>
          <p:cNvPicPr>
            <a:picLocks noChangeAspect="1"/>
          </p:cNvPicPr>
          <p:nvPr/>
        </p:nvPicPr>
        <p:blipFill rotWithShape="1">
          <a:blip r:embed="rId4"/>
          <a:srcRect b="1361"/>
          <a:stretch/>
        </p:blipFill>
        <p:spPr>
          <a:xfrm>
            <a:off x="7120255" y="1052736"/>
            <a:ext cx="4672814" cy="4176464"/>
          </a:xfrm>
          <a:prstGeom prst="rect">
            <a:avLst/>
          </a:prstGeom>
        </p:spPr>
      </p:pic>
      <p:sp>
        <p:nvSpPr>
          <p:cNvPr id="6" name="Chevron 5"/>
          <p:cNvSpPr/>
          <p:nvPr/>
        </p:nvSpPr>
        <p:spPr>
          <a:xfrm>
            <a:off x="6382444" y="2564904"/>
            <a:ext cx="648072" cy="648072"/>
          </a:xfrm>
          <a:prstGeom prst="chevron">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29140854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Behavior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997760"/>
            <a:ext cx="5304762" cy="3752381"/>
          </a:xfrm>
          <a:prstGeom prst="rect">
            <a:avLst/>
          </a:prstGeom>
        </p:spPr>
      </p:pic>
      <p:cxnSp>
        <p:nvCxnSpPr>
          <p:cNvPr id="8" name="Straight Connector 7"/>
          <p:cNvCxnSpPr/>
          <p:nvPr/>
        </p:nvCxnSpPr>
        <p:spPr>
          <a:xfrm>
            <a:off x="741093" y="547287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41093" y="550794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Definition  Code</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741093" y="500240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368069129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a:extLst>
              <a:ext uri="{FF2B5EF4-FFF2-40B4-BE49-F238E27FC236}">
                <a16:creationId xmlns:a16="http://schemas.microsoft.com/office/drawing/2014/main" id="{1C78EC37-9C90-4271-BFAC-2A5FD3DC1249}"/>
              </a:ext>
            </a:extLst>
          </p:cNvPr>
          <p:cNvSpPr/>
          <p:nvPr/>
        </p:nvSpPr>
        <p:spPr>
          <a:xfrm>
            <a:off x="117748" y="476672"/>
            <a:ext cx="576064" cy="576064"/>
          </a:xfrm>
          <a:prstGeom prst="smileyFace">
            <a:avLst/>
          </a:prstGeom>
          <a:solidFill>
            <a:schemeClr val="tx2">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2466137-F867-4239-AC60-85A71EF9BD97}"/>
              </a:ext>
            </a:extLst>
          </p:cNvPr>
          <p:cNvSpPr/>
          <p:nvPr/>
        </p:nvSpPr>
        <p:spPr>
          <a:xfrm>
            <a:off x="1485900" y="476672"/>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6" name="Rectangle 5">
            <a:extLst>
              <a:ext uri="{FF2B5EF4-FFF2-40B4-BE49-F238E27FC236}">
                <a16:creationId xmlns:a16="http://schemas.microsoft.com/office/drawing/2014/main" id="{16E49940-6870-4384-BDC1-7B45DB260EA2}"/>
              </a:ext>
            </a:extLst>
          </p:cNvPr>
          <p:cNvSpPr/>
          <p:nvPr/>
        </p:nvSpPr>
        <p:spPr>
          <a:xfrm>
            <a:off x="3862164" y="476672"/>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 </a:t>
            </a:r>
          </a:p>
        </p:txBody>
      </p:sp>
      <p:sp>
        <p:nvSpPr>
          <p:cNvPr id="7" name="Rectangle 6">
            <a:extLst>
              <a:ext uri="{FF2B5EF4-FFF2-40B4-BE49-F238E27FC236}">
                <a16:creationId xmlns:a16="http://schemas.microsoft.com/office/drawing/2014/main" id="{F04AFAE3-A195-48A6-9C14-1F07D09DD69C}"/>
              </a:ext>
            </a:extLst>
          </p:cNvPr>
          <p:cNvSpPr/>
          <p:nvPr/>
        </p:nvSpPr>
        <p:spPr>
          <a:xfrm>
            <a:off x="6266995" y="462283"/>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RAP</a:t>
            </a:r>
          </a:p>
        </p:txBody>
      </p:sp>
      <p:sp>
        <p:nvSpPr>
          <p:cNvPr id="8" name="Rectangle 7">
            <a:extLst>
              <a:ext uri="{FF2B5EF4-FFF2-40B4-BE49-F238E27FC236}">
                <a16:creationId xmlns:a16="http://schemas.microsoft.com/office/drawing/2014/main" id="{74C69CE4-B712-4909-8D46-F37E66DAE641}"/>
              </a:ext>
            </a:extLst>
          </p:cNvPr>
          <p:cNvSpPr/>
          <p:nvPr/>
        </p:nvSpPr>
        <p:spPr>
          <a:xfrm>
            <a:off x="8902724" y="462283"/>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B-IMP</a:t>
            </a:r>
          </a:p>
        </p:txBody>
      </p:sp>
      <p:cxnSp>
        <p:nvCxnSpPr>
          <p:cNvPr id="10" name="Straight Connector 9">
            <a:extLst>
              <a:ext uri="{FF2B5EF4-FFF2-40B4-BE49-F238E27FC236}">
                <a16:creationId xmlns:a16="http://schemas.microsoft.com/office/drawing/2014/main" id="{9340040A-B226-4B52-BA8A-21D6CBA6008A}"/>
              </a:ext>
            </a:extLst>
          </p:cNvPr>
          <p:cNvCxnSpPr>
            <a:stCxn id="5" idx="2"/>
          </p:cNvCxnSpPr>
          <p:nvPr/>
        </p:nvCxnSpPr>
        <p:spPr>
          <a:xfrm>
            <a:off x="2313992"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21F0EE-CAFD-4393-9831-C39BF8EB2DAB}"/>
              </a:ext>
            </a:extLst>
          </p:cNvPr>
          <p:cNvCxnSpPr/>
          <p:nvPr/>
        </p:nvCxnSpPr>
        <p:spPr>
          <a:xfrm>
            <a:off x="4706159" y="1038347"/>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E19FD66-FEF4-4A7D-9CEF-0B80B0B9A1CF}"/>
              </a:ext>
            </a:extLst>
          </p:cNvPr>
          <p:cNvCxnSpPr/>
          <p:nvPr/>
        </p:nvCxnSpPr>
        <p:spPr>
          <a:xfrm>
            <a:off x="405780"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EC30CC-C146-4888-84AA-FDB669CBB57B}"/>
              </a:ext>
            </a:extLst>
          </p:cNvPr>
          <p:cNvCxnSpPr/>
          <p:nvPr/>
        </p:nvCxnSpPr>
        <p:spPr>
          <a:xfrm>
            <a:off x="7110990"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5F7A8A4-F7FF-4BA4-944A-DC17D64849C9}"/>
              </a:ext>
            </a:extLst>
          </p:cNvPr>
          <p:cNvCxnSpPr/>
          <p:nvPr/>
        </p:nvCxnSpPr>
        <p:spPr>
          <a:xfrm>
            <a:off x="9730816" y="1038347"/>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3FF9F05-320B-47D6-BD7E-65EBECA47317}"/>
              </a:ext>
            </a:extLst>
          </p:cNvPr>
          <p:cNvCxnSpPr/>
          <p:nvPr/>
        </p:nvCxnSpPr>
        <p:spPr>
          <a:xfrm>
            <a:off x="405780" y="1484784"/>
            <a:ext cx="1908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1ABB837-CA4F-4C99-8472-C75BE81EE7FB}"/>
              </a:ext>
            </a:extLst>
          </p:cNvPr>
          <p:cNvSpPr/>
          <p:nvPr/>
        </p:nvSpPr>
        <p:spPr>
          <a:xfrm>
            <a:off x="2313992" y="1484783"/>
            <a:ext cx="85913" cy="49829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8DA76E56-393B-42CA-A146-19112DEC8888}"/>
              </a:ext>
            </a:extLst>
          </p:cNvPr>
          <p:cNvCxnSpPr/>
          <p:nvPr/>
        </p:nvCxnSpPr>
        <p:spPr>
          <a:xfrm>
            <a:off x="2359711" y="1916833"/>
            <a:ext cx="234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A7F0FAF-AB1D-4716-96BB-EAC9E3CA0ED3}"/>
              </a:ext>
            </a:extLst>
          </p:cNvPr>
          <p:cNvSpPr/>
          <p:nvPr/>
        </p:nvSpPr>
        <p:spPr>
          <a:xfrm>
            <a:off x="4715527" y="1916832"/>
            <a:ext cx="45719" cy="44068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D30323F-2DC4-4A43-ADFD-46A1696B323F}"/>
              </a:ext>
            </a:extLst>
          </p:cNvPr>
          <p:cNvSpPr/>
          <p:nvPr/>
        </p:nvSpPr>
        <p:spPr>
          <a:xfrm>
            <a:off x="7110969" y="2204863"/>
            <a:ext cx="45719" cy="4104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1CEAFF9-45BF-40B3-9413-05D1A9DE866C}"/>
              </a:ext>
            </a:extLst>
          </p:cNvPr>
          <p:cNvCxnSpPr/>
          <p:nvPr/>
        </p:nvCxnSpPr>
        <p:spPr>
          <a:xfrm>
            <a:off x="4770613" y="2276872"/>
            <a:ext cx="2324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6B7A25-8FE8-49FA-84B5-282D27A8822A}"/>
              </a:ext>
            </a:extLst>
          </p:cNvPr>
          <p:cNvCxnSpPr>
            <a:cxnSpLocks/>
          </p:cNvCxnSpPr>
          <p:nvPr/>
        </p:nvCxnSpPr>
        <p:spPr>
          <a:xfrm>
            <a:off x="7156688" y="2528900"/>
            <a:ext cx="2574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DA2782C-C5BD-418B-8388-B9F989FE19E0}"/>
              </a:ext>
            </a:extLst>
          </p:cNvPr>
          <p:cNvSpPr/>
          <p:nvPr/>
        </p:nvSpPr>
        <p:spPr>
          <a:xfrm>
            <a:off x="9736066" y="2539707"/>
            <a:ext cx="53173" cy="26174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9BA9DB8-657E-4B5A-9467-3D278270F13F}"/>
              </a:ext>
            </a:extLst>
          </p:cNvPr>
          <p:cNvSpPr txBox="1"/>
          <p:nvPr/>
        </p:nvSpPr>
        <p:spPr>
          <a:xfrm>
            <a:off x="2697227" y="1614411"/>
            <a:ext cx="1378684" cy="369332"/>
          </a:xfrm>
          <a:prstGeom prst="rect">
            <a:avLst/>
          </a:prstGeom>
          <a:noFill/>
        </p:spPr>
        <p:txBody>
          <a:bodyPr wrap="square" rtlCol="0">
            <a:spAutoFit/>
          </a:bodyPr>
          <a:lstStyle/>
          <a:p>
            <a:r>
              <a:rPr lang="en-US" sz="1800" b="1" i="1" dirty="0"/>
              <a:t>post</a:t>
            </a:r>
          </a:p>
        </p:txBody>
      </p:sp>
      <p:sp>
        <p:nvSpPr>
          <p:cNvPr id="28" name="TextBox 27">
            <a:extLst>
              <a:ext uri="{FF2B5EF4-FFF2-40B4-BE49-F238E27FC236}">
                <a16:creationId xmlns:a16="http://schemas.microsoft.com/office/drawing/2014/main" id="{6BF5A24A-824B-4C36-9B26-E9E6EF78E1AF}"/>
              </a:ext>
            </a:extLst>
          </p:cNvPr>
          <p:cNvSpPr txBox="1"/>
          <p:nvPr/>
        </p:nvSpPr>
        <p:spPr>
          <a:xfrm>
            <a:off x="5502708" y="1916833"/>
            <a:ext cx="1378684" cy="369332"/>
          </a:xfrm>
          <a:prstGeom prst="rect">
            <a:avLst/>
          </a:prstGeom>
          <a:noFill/>
        </p:spPr>
        <p:txBody>
          <a:bodyPr wrap="square" rtlCol="0">
            <a:spAutoFit/>
          </a:bodyPr>
          <a:lstStyle/>
          <a:p>
            <a:r>
              <a:rPr lang="en-US" sz="1800" b="1" i="1" dirty="0"/>
              <a:t>Create</a:t>
            </a:r>
          </a:p>
        </p:txBody>
      </p:sp>
      <p:sp>
        <p:nvSpPr>
          <p:cNvPr id="29" name="TextBox 28">
            <a:extLst>
              <a:ext uri="{FF2B5EF4-FFF2-40B4-BE49-F238E27FC236}">
                <a16:creationId xmlns:a16="http://schemas.microsoft.com/office/drawing/2014/main" id="{19588A4F-3A8E-4CCC-97A7-65908950F2F0}"/>
              </a:ext>
            </a:extLst>
          </p:cNvPr>
          <p:cNvSpPr txBox="1"/>
          <p:nvPr/>
        </p:nvSpPr>
        <p:spPr>
          <a:xfrm>
            <a:off x="7161936" y="2187172"/>
            <a:ext cx="3008585" cy="646331"/>
          </a:xfrm>
          <a:prstGeom prst="rect">
            <a:avLst/>
          </a:prstGeom>
          <a:noFill/>
        </p:spPr>
        <p:txBody>
          <a:bodyPr wrap="square" rtlCol="0">
            <a:spAutoFit/>
          </a:bodyPr>
          <a:lstStyle/>
          <a:p>
            <a:r>
              <a:rPr lang="en-US" sz="1800" b="1" i="1" dirty="0"/>
              <a:t>Create IMPORT</a:t>
            </a:r>
          </a:p>
          <a:p>
            <a:r>
              <a:rPr lang="en-US" sz="1800" b="1" i="1" dirty="0">
                <a:solidFill>
                  <a:srgbClr val="FFC000"/>
                </a:solidFill>
              </a:rPr>
              <a:t>Entities (%</a:t>
            </a:r>
            <a:r>
              <a:rPr lang="en-US" sz="1800" b="1" i="1" dirty="0" err="1">
                <a:solidFill>
                  <a:srgbClr val="FFC000"/>
                </a:solidFill>
              </a:rPr>
              <a:t>cid</a:t>
            </a:r>
            <a:r>
              <a:rPr lang="en-US" sz="1800" b="1" i="1" dirty="0">
                <a:solidFill>
                  <a:srgbClr val="FFC000"/>
                </a:solidFill>
              </a:rPr>
              <a:t>)</a:t>
            </a:r>
          </a:p>
        </p:txBody>
      </p:sp>
      <p:sp>
        <p:nvSpPr>
          <p:cNvPr id="30" name="Rectangle 29">
            <a:extLst>
              <a:ext uri="{FF2B5EF4-FFF2-40B4-BE49-F238E27FC236}">
                <a16:creationId xmlns:a16="http://schemas.microsoft.com/office/drawing/2014/main" id="{503E1ABA-3AE5-4CEB-BC4A-F1077715B9AC}"/>
              </a:ext>
            </a:extLst>
          </p:cNvPr>
          <p:cNvSpPr/>
          <p:nvPr/>
        </p:nvSpPr>
        <p:spPr>
          <a:xfrm>
            <a:off x="10830690" y="462283"/>
            <a:ext cx="1304958"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Legacy Code</a:t>
            </a:r>
          </a:p>
        </p:txBody>
      </p:sp>
      <p:cxnSp>
        <p:nvCxnSpPr>
          <p:cNvPr id="31" name="Straight Connector 30">
            <a:extLst>
              <a:ext uri="{FF2B5EF4-FFF2-40B4-BE49-F238E27FC236}">
                <a16:creationId xmlns:a16="http://schemas.microsoft.com/office/drawing/2014/main" id="{27E8D534-BF05-42F3-BA08-7A514D34B0AC}"/>
              </a:ext>
            </a:extLst>
          </p:cNvPr>
          <p:cNvCxnSpPr/>
          <p:nvPr/>
        </p:nvCxnSpPr>
        <p:spPr>
          <a:xfrm>
            <a:off x="11756777"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ECA8E60-B866-490B-9D68-7DA09B525DE6}"/>
              </a:ext>
            </a:extLst>
          </p:cNvPr>
          <p:cNvCxnSpPr>
            <a:cxnSpLocks/>
          </p:cNvCxnSpPr>
          <p:nvPr/>
        </p:nvCxnSpPr>
        <p:spPr>
          <a:xfrm>
            <a:off x="9708775" y="2928942"/>
            <a:ext cx="204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81111B4-4A37-441A-9231-4A8F4D4D43DF}"/>
              </a:ext>
            </a:extLst>
          </p:cNvPr>
          <p:cNvSpPr txBox="1"/>
          <p:nvPr/>
        </p:nvSpPr>
        <p:spPr>
          <a:xfrm>
            <a:off x="10102797" y="2559610"/>
            <a:ext cx="1378684" cy="369332"/>
          </a:xfrm>
          <a:prstGeom prst="rect">
            <a:avLst/>
          </a:prstGeom>
          <a:noFill/>
        </p:spPr>
        <p:txBody>
          <a:bodyPr wrap="square" rtlCol="0">
            <a:spAutoFit/>
          </a:bodyPr>
          <a:lstStyle/>
          <a:p>
            <a:r>
              <a:rPr lang="en-US" sz="1800" b="1" i="1" dirty="0"/>
              <a:t>Write to TB</a:t>
            </a:r>
          </a:p>
        </p:txBody>
      </p:sp>
      <p:sp>
        <p:nvSpPr>
          <p:cNvPr id="35" name="Rectangle 34">
            <a:extLst>
              <a:ext uri="{FF2B5EF4-FFF2-40B4-BE49-F238E27FC236}">
                <a16:creationId xmlns:a16="http://schemas.microsoft.com/office/drawing/2014/main" id="{13AF5743-4AC0-48DD-B642-5F51BBF91840}"/>
              </a:ext>
            </a:extLst>
          </p:cNvPr>
          <p:cNvSpPr/>
          <p:nvPr/>
        </p:nvSpPr>
        <p:spPr>
          <a:xfrm>
            <a:off x="11755958" y="2914553"/>
            <a:ext cx="45719"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8A127107-A8FD-433A-8685-1D9CB03C7539}"/>
              </a:ext>
            </a:extLst>
          </p:cNvPr>
          <p:cNvCxnSpPr>
            <a:cxnSpLocks/>
            <a:stCxn id="35" idx="2"/>
          </p:cNvCxnSpPr>
          <p:nvPr/>
        </p:nvCxnSpPr>
        <p:spPr>
          <a:xfrm flipH="1">
            <a:off x="9708775" y="3490617"/>
            <a:ext cx="2070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4340B06-CE9E-4AB1-BB62-C8FD6D43A06E}"/>
              </a:ext>
            </a:extLst>
          </p:cNvPr>
          <p:cNvCxnSpPr/>
          <p:nvPr/>
        </p:nvCxnSpPr>
        <p:spPr>
          <a:xfrm flipH="1">
            <a:off x="7156688" y="3717032"/>
            <a:ext cx="2574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DAB2750-0352-4DB0-A03F-B04A00A79782}"/>
              </a:ext>
            </a:extLst>
          </p:cNvPr>
          <p:cNvCxnSpPr/>
          <p:nvPr/>
        </p:nvCxnSpPr>
        <p:spPr>
          <a:xfrm>
            <a:off x="7156688" y="4005065"/>
            <a:ext cx="25520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808CC15-8036-46DB-BAB4-3E944EB5904C}"/>
              </a:ext>
            </a:extLst>
          </p:cNvPr>
          <p:cNvCxnSpPr>
            <a:cxnSpLocks/>
          </p:cNvCxnSpPr>
          <p:nvPr/>
        </p:nvCxnSpPr>
        <p:spPr>
          <a:xfrm>
            <a:off x="9776513" y="4229084"/>
            <a:ext cx="204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C2090CC-EF06-4C34-8F67-6F791869D18A}"/>
              </a:ext>
            </a:extLst>
          </p:cNvPr>
          <p:cNvSpPr txBox="1"/>
          <p:nvPr/>
        </p:nvSpPr>
        <p:spPr>
          <a:xfrm>
            <a:off x="10170535" y="3859752"/>
            <a:ext cx="1378684" cy="369332"/>
          </a:xfrm>
          <a:prstGeom prst="rect">
            <a:avLst/>
          </a:prstGeom>
          <a:noFill/>
        </p:spPr>
        <p:txBody>
          <a:bodyPr wrap="square" rtlCol="0">
            <a:spAutoFit/>
          </a:bodyPr>
          <a:lstStyle/>
          <a:p>
            <a:r>
              <a:rPr lang="en-US" sz="1800" b="1" i="1" dirty="0"/>
              <a:t>Save to DB</a:t>
            </a:r>
          </a:p>
        </p:txBody>
      </p:sp>
      <p:sp>
        <p:nvSpPr>
          <p:cNvPr id="45" name="Rectangle 44">
            <a:extLst>
              <a:ext uri="{FF2B5EF4-FFF2-40B4-BE49-F238E27FC236}">
                <a16:creationId xmlns:a16="http://schemas.microsoft.com/office/drawing/2014/main" id="{D5EE5EF3-7261-4816-8C89-F5786A8D51AB}"/>
              </a:ext>
            </a:extLst>
          </p:cNvPr>
          <p:cNvSpPr/>
          <p:nvPr/>
        </p:nvSpPr>
        <p:spPr>
          <a:xfrm>
            <a:off x="11755958" y="4216006"/>
            <a:ext cx="45719"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07CF6276-F92D-48BF-9A07-614159C9EE61}"/>
              </a:ext>
            </a:extLst>
          </p:cNvPr>
          <p:cNvCxnSpPr>
            <a:cxnSpLocks/>
            <a:stCxn id="45" idx="2"/>
          </p:cNvCxnSpPr>
          <p:nvPr/>
        </p:nvCxnSpPr>
        <p:spPr>
          <a:xfrm flipH="1">
            <a:off x="9708775" y="4792070"/>
            <a:ext cx="2070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E1F0E6D-2C83-4821-8E21-CA775C88A8A5}"/>
              </a:ext>
            </a:extLst>
          </p:cNvPr>
          <p:cNvSpPr txBox="1"/>
          <p:nvPr/>
        </p:nvSpPr>
        <p:spPr>
          <a:xfrm>
            <a:off x="8080351" y="3697997"/>
            <a:ext cx="1378684" cy="369332"/>
          </a:xfrm>
          <a:prstGeom prst="rect">
            <a:avLst/>
          </a:prstGeom>
          <a:noFill/>
        </p:spPr>
        <p:txBody>
          <a:bodyPr wrap="square" rtlCol="0">
            <a:spAutoFit/>
          </a:bodyPr>
          <a:lstStyle/>
          <a:p>
            <a:r>
              <a:rPr lang="en-US" sz="1800" b="1" i="1" dirty="0"/>
              <a:t>save</a:t>
            </a:r>
          </a:p>
        </p:txBody>
      </p:sp>
      <p:cxnSp>
        <p:nvCxnSpPr>
          <p:cNvPr id="49" name="Straight Arrow Connector 48">
            <a:extLst>
              <a:ext uri="{FF2B5EF4-FFF2-40B4-BE49-F238E27FC236}">
                <a16:creationId xmlns:a16="http://schemas.microsoft.com/office/drawing/2014/main" id="{FBEEC4C3-6A40-4ACD-AA86-AEDC68492FCE}"/>
              </a:ext>
            </a:extLst>
          </p:cNvPr>
          <p:cNvCxnSpPr/>
          <p:nvPr/>
        </p:nvCxnSpPr>
        <p:spPr>
          <a:xfrm flipH="1">
            <a:off x="7133828" y="5013176"/>
            <a:ext cx="262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400E195-7C22-4F13-BFAA-82A7AA1520AE}"/>
              </a:ext>
            </a:extLst>
          </p:cNvPr>
          <p:cNvSpPr txBox="1"/>
          <p:nvPr/>
        </p:nvSpPr>
        <p:spPr>
          <a:xfrm>
            <a:off x="8004173" y="4972520"/>
            <a:ext cx="1378684" cy="369332"/>
          </a:xfrm>
          <a:prstGeom prst="rect">
            <a:avLst/>
          </a:prstGeom>
          <a:noFill/>
        </p:spPr>
        <p:txBody>
          <a:bodyPr wrap="square" rtlCol="0">
            <a:spAutoFit/>
          </a:bodyPr>
          <a:lstStyle/>
          <a:p>
            <a:r>
              <a:rPr lang="en-US" sz="1800" b="1" i="1" dirty="0"/>
              <a:t>cleanup</a:t>
            </a:r>
          </a:p>
        </p:txBody>
      </p:sp>
      <p:cxnSp>
        <p:nvCxnSpPr>
          <p:cNvPr id="52" name="Straight Arrow Connector 51">
            <a:extLst>
              <a:ext uri="{FF2B5EF4-FFF2-40B4-BE49-F238E27FC236}">
                <a16:creationId xmlns:a16="http://schemas.microsoft.com/office/drawing/2014/main" id="{7FAE6437-FA5C-40A3-BEDE-4C49CE94B391}"/>
              </a:ext>
            </a:extLst>
          </p:cNvPr>
          <p:cNvCxnSpPr/>
          <p:nvPr/>
        </p:nvCxnSpPr>
        <p:spPr>
          <a:xfrm>
            <a:off x="7172570" y="5373216"/>
            <a:ext cx="2563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E44D23C1-263C-4CB5-BA30-14432D3D73DA}"/>
              </a:ext>
            </a:extLst>
          </p:cNvPr>
          <p:cNvSpPr/>
          <p:nvPr/>
        </p:nvSpPr>
        <p:spPr>
          <a:xfrm>
            <a:off x="9736067" y="5388877"/>
            <a:ext cx="53172" cy="517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6E5BA9A0-10F8-444B-9025-DE6C22653D49}"/>
              </a:ext>
            </a:extLst>
          </p:cNvPr>
          <p:cNvCxnSpPr>
            <a:stCxn id="53" idx="2"/>
          </p:cNvCxnSpPr>
          <p:nvPr/>
        </p:nvCxnSpPr>
        <p:spPr>
          <a:xfrm flipH="1">
            <a:off x="7156688" y="5906393"/>
            <a:ext cx="2605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535B9D6-3613-4756-9BAB-52F928F1E47B}"/>
              </a:ext>
            </a:extLst>
          </p:cNvPr>
          <p:cNvCxnSpPr>
            <a:stCxn id="21" idx="2"/>
          </p:cNvCxnSpPr>
          <p:nvPr/>
        </p:nvCxnSpPr>
        <p:spPr>
          <a:xfrm flipH="1">
            <a:off x="4761246" y="6309318"/>
            <a:ext cx="2372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F85E96-1CD3-48AA-925D-CF96C29EB8AB}"/>
              </a:ext>
            </a:extLst>
          </p:cNvPr>
          <p:cNvCxnSpPr/>
          <p:nvPr/>
        </p:nvCxnSpPr>
        <p:spPr>
          <a:xfrm flipH="1">
            <a:off x="2359711" y="6597352"/>
            <a:ext cx="234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Decision 59">
            <a:extLst>
              <a:ext uri="{FF2B5EF4-FFF2-40B4-BE49-F238E27FC236}">
                <a16:creationId xmlns:a16="http://schemas.microsoft.com/office/drawing/2014/main" id="{FBF0DDC1-D0E8-44FB-A4E2-648BF4BFE8CD}"/>
              </a:ext>
            </a:extLst>
          </p:cNvPr>
          <p:cNvSpPr/>
          <p:nvPr/>
        </p:nvSpPr>
        <p:spPr>
          <a:xfrm>
            <a:off x="6166420" y="3490617"/>
            <a:ext cx="1006150" cy="452184"/>
          </a:xfrm>
          <a:prstGeom prst="flowChartDecis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B4B0AF0B-24EC-4C83-A047-43A81CEA7DA2}"/>
              </a:ext>
            </a:extLst>
          </p:cNvPr>
          <p:cNvSpPr txBox="1"/>
          <p:nvPr/>
        </p:nvSpPr>
        <p:spPr>
          <a:xfrm>
            <a:off x="7939083" y="3393345"/>
            <a:ext cx="1274101" cy="338554"/>
          </a:xfrm>
          <a:prstGeom prst="rect">
            <a:avLst/>
          </a:prstGeom>
          <a:noFill/>
        </p:spPr>
        <p:txBody>
          <a:bodyPr wrap="square" rtlCol="0">
            <a:spAutoFit/>
          </a:bodyPr>
          <a:lstStyle/>
          <a:p>
            <a:r>
              <a:rPr lang="en-US" sz="1600" dirty="0"/>
              <a:t>messages</a:t>
            </a:r>
          </a:p>
        </p:txBody>
      </p:sp>
      <p:cxnSp>
        <p:nvCxnSpPr>
          <p:cNvPr id="63" name="Straight Arrow Connector 62">
            <a:extLst>
              <a:ext uri="{FF2B5EF4-FFF2-40B4-BE49-F238E27FC236}">
                <a16:creationId xmlns:a16="http://schemas.microsoft.com/office/drawing/2014/main" id="{FA33BEC6-469A-4FD4-971D-EE2AC2EFF948}"/>
              </a:ext>
            </a:extLst>
          </p:cNvPr>
          <p:cNvCxnSpPr>
            <a:stCxn id="60" idx="1"/>
          </p:cNvCxnSpPr>
          <p:nvPr/>
        </p:nvCxnSpPr>
        <p:spPr>
          <a:xfrm flipH="1" flipV="1">
            <a:off x="405780" y="3697997"/>
            <a:ext cx="5760640" cy="18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D8118C88-327C-4BAF-B9F2-8075AE8F2582}"/>
              </a:ext>
            </a:extLst>
          </p:cNvPr>
          <p:cNvCxnSpPr>
            <a:stCxn id="60" idx="2"/>
          </p:cNvCxnSpPr>
          <p:nvPr/>
        </p:nvCxnSpPr>
        <p:spPr>
          <a:xfrm rot="16200000" flipH="1">
            <a:off x="6870131" y="3742164"/>
            <a:ext cx="62264" cy="4635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9A701EC-6D59-41E8-8C97-106C0954C2B5}"/>
              </a:ext>
            </a:extLst>
          </p:cNvPr>
          <p:cNvSpPr/>
          <p:nvPr/>
        </p:nvSpPr>
        <p:spPr>
          <a:xfrm>
            <a:off x="1546866" y="1774329"/>
            <a:ext cx="853038" cy="69953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Agency customer id</a:t>
            </a:r>
          </a:p>
          <a:p>
            <a:pPr algn="ctr"/>
            <a:r>
              <a:rPr lang="en-US" sz="1000" dirty="0">
                <a:solidFill>
                  <a:schemeClr val="tx1"/>
                </a:solidFill>
              </a:rPr>
              <a:t>Start date</a:t>
            </a:r>
          </a:p>
          <a:p>
            <a:pPr algn="ctr"/>
            <a:r>
              <a:rPr lang="en-US" sz="1000" dirty="0">
                <a:solidFill>
                  <a:schemeClr val="tx1"/>
                </a:solidFill>
              </a:rPr>
              <a:t>End date</a:t>
            </a:r>
          </a:p>
        </p:txBody>
      </p:sp>
    </p:spTree>
    <p:extLst>
      <p:ext uri="{BB962C8B-B14F-4D97-AF65-F5344CB8AC3E}">
        <p14:creationId xmlns:p14="http://schemas.microsoft.com/office/powerpoint/2010/main" val="728129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65175" y="1340768"/>
            <a:ext cx="10225781" cy="5117999"/>
          </a:xfrm>
          <a:prstGeom prst="rect">
            <a:avLst/>
          </a:prstGeom>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Create, Update and Delete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95161"/>
            <a:ext cx="10760868" cy="646331"/>
          </a:xfrm>
          <a:prstGeom prst="rect">
            <a:avLst/>
          </a:prstGeom>
          <a:noFill/>
        </p:spPr>
        <p:txBody>
          <a:bodyPr wrap="square" rtlCol="0">
            <a:spAutoFit/>
          </a:bodyPr>
          <a:lstStyle/>
          <a:p>
            <a:pPr algn="just"/>
            <a:r>
              <a:rPr lang="en-US" sz="1800" dirty="0"/>
              <a:t>For the Functionality of Create ,Update &amp; Delete we Implement the Code in Behavior Definition Class.</a:t>
            </a:r>
          </a:p>
          <a:p>
            <a:pPr algn="just"/>
            <a:r>
              <a:rPr lang="en-US" sz="1800" dirty="0"/>
              <a:t>Step 1: Click Create Button.</a:t>
            </a:r>
          </a:p>
        </p:txBody>
      </p:sp>
    </p:spTree>
    <p:extLst>
      <p:ext uri="{BB962C8B-B14F-4D97-AF65-F5344CB8AC3E}">
        <p14:creationId xmlns:p14="http://schemas.microsoft.com/office/powerpoint/2010/main" val="38142404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raw.githubusercontent.com/soyuztechnologies/restful-abap/master/Unmanaged%20Implementation/DevelopingUnmanagedTransactionalApp/images/5Create.png?token=ASAGDWZYH6IFR4SAWFYDNDDBUYRG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871"/>
          <a:stretch/>
        </p:blipFill>
        <p:spPr bwMode="auto">
          <a:xfrm>
            <a:off x="3025054" y="1124744"/>
            <a:ext cx="5950381" cy="281257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Create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95161"/>
            <a:ext cx="10760868" cy="369332"/>
          </a:xfrm>
          <a:prstGeom prst="rect">
            <a:avLst/>
          </a:prstGeom>
          <a:noFill/>
        </p:spPr>
        <p:txBody>
          <a:bodyPr wrap="square" rtlCol="0">
            <a:spAutoFit/>
          </a:bodyPr>
          <a:lstStyle/>
          <a:p>
            <a:pPr algn="just"/>
            <a:r>
              <a:rPr lang="en-US" sz="1800" dirty="0"/>
              <a:t>Step 2: Fill all Correct Entries and Click on Create Button.</a:t>
            </a:r>
          </a:p>
        </p:txBody>
      </p:sp>
      <p:pic>
        <p:nvPicPr>
          <p:cNvPr id="5124" name="Picture 4" descr="https://raw.githubusercontent.com/soyuztechnologies/restful-abap/master/Unmanaged%20Implementation/DevelopingUnmanagedTransactionalApp/images/5CreateSaved.png?token=ASAGDWYVDYOJJ4VJK64DZM3BUYRW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6471" y="4314427"/>
            <a:ext cx="8287548" cy="2337514"/>
          </a:xfrm>
          <a:prstGeom prst="rect">
            <a:avLst/>
          </a:prstGeom>
          <a:noFill/>
          <a:extLst>
            <a:ext uri="{909E8E84-426E-40DD-AFC4-6F175D3DCCD1}">
              <a14:hiddenFill xmlns:a14="http://schemas.microsoft.com/office/drawing/2010/main">
                <a:solidFill>
                  <a:srgbClr val="FFFFFF"/>
                </a:solidFill>
              </a14:hiddenFill>
            </a:ext>
          </a:extLst>
        </p:spPr>
      </p:pic>
      <p:sp>
        <p:nvSpPr>
          <p:cNvPr id="2" name="Chevron 1"/>
          <p:cNvSpPr/>
          <p:nvPr/>
        </p:nvSpPr>
        <p:spPr>
          <a:xfrm rot="5400000">
            <a:off x="5434979" y="3904537"/>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9519105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Update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36712"/>
            <a:ext cx="10760868" cy="369332"/>
          </a:xfrm>
          <a:prstGeom prst="rect">
            <a:avLst/>
          </a:prstGeom>
          <a:noFill/>
        </p:spPr>
        <p:txBody>
          <a:bodyPr wrap="square" rtlCol="0">
            <a:spAutoFit/>
          </a:bodyPr>
          <a:lstStyle/>
          <a:p>
            <a:pPr algn="just"/>
            <a:r>
              <a:rPr lang="en-US" sz="1800" dirty="0"/>
              <a:t>Step 3: Select a Radio Button and Click Edit Option for Update.</a:t>
            </a:r>
          </a:p>
        </p:txBody>
      </p:sp>
      <p:pic>
        <p:nvPicPr>
          <p:cNvPr id="6146" name="Picture 2" descr="https://raw.githubusercontent.com/soyuztechnologies/restful-abap/master/Unmanaged%20Implementation/DevelopingUnmanagedTransactionalApp/images/6Update.png?token=ASAGDWYPMP4XQN42LDOM7YTBUYSGA"/>
          <p:cNvPicPr>
            <a:picLocks noChangeAspect="1" noChangeArrowheads="1"/>
          </p:cNvPicPr>
          <p:nvPr/>
        </p:nvPicPr>
        <p:blipFill rotWithShape="1">
          <a:blip r:embed="rId3">
            <a:extLst>
              <a:ext uri="{28A0092B-C50C-407E-A947-70E740481C1C}">
                <a14:useLocalDpi xmlns:a14="http://schemas.microsoft.com/office/drawing/2010/main" val="0"/>
              </a:ext>
            </a:extLst>
          </a:blip>
          <a:srcRect b="17284"/>
          <a:stretch/>
        </p:blipFill>
        <p:spPr bwMode="auto">
          <a:xfrm>
            <a:off x="609441" y="1196752"/>
            <a:ext cx="10564293" cy="266429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soyuztechnologies/restful-abap/master/Unmanaged%20Implementation/DevelopingUnmanagedTransactionalApp/images/6Edit.png?token=ASAGDWZB7KWYAYGMTTSI2TLBUYSL6"/>
          <p:cNvPicPr>
            <a:picLocks noChangeAspect="1" noChangeArrowheads="1"/>
          </p:cNvPicPr>
          <p:nvPr/>
        </p:nvPicPr>
        <p:blipFill rotWithShape="1">
          <a:blip r:embed="rId4">
            <a:extLst>
              <a:ext uri="{28A0092B-C50C-407E-A947-70E740481C1C}">
                <a14:useLocalDpi xmlns:a14="http://schemas.microsoft.com/office/drawing/2010/main" val="0"/>
              </a:ext>
            </a:extLst>
          </a:blip>
          <a:srcRect t="5595" b="33611"/>
          <a:stretch/>
        </p:blipFill>
        <p:spPr bwMode="auto">
          <a:xfrm>
            <a:off x="1989956" y="4221088"/>
            <a:ext cx="8047417" cy="2430853"/>
          </a:xfrm>
          <a:prstGeom prst="rect">
            <a:avLst/>
          </a:prstGeom>
          <a:noFill/>
          <a:extLst>
            <a:ext uri="{909E8E84-426E-40DD-AFC4-6F175D3DCCD1}">
              <a14:hiddenFill xmlns:a14="http://schemas.microsoft.com/office/drawing/2010/main">
                <a:solidFill>
                  <a:srgbClr val="FFFFFF"/>
                </a:solidFill>
              </a14:hiddenFill>
            </a:ext>
          </a:extLst>
        </p:spPr>
      </p:pic>
      <p:sp>
        <p:nvSpPr>
          <p:cNvPr id="16" name="Chevron 15"/>
          <p:cNvSpPr/>
          <p:nvPr/>
        </p:nvSpPr>
        <p:spPr>
          <a:xfrm rot="5400000">
            <a:off x="5795019" y="3832529"/>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7927931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Delete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36712"/>
            <a:ext cx="10760868" cy="369332"/>
          </a:xfrm>
          <a:prstGeom prst="rect">
            <a:avLst/>
          </a:prstGeom>
          <a:noFill/>
        </p:spPr>
        <p:txBody>
          <a:bodyPr wrap="square" rtlCol="0">
            <a:spAutoFit/>
          </a:bodyPr>
          <a:lstStyle/>
          <a:p>
            <a:pPr algn="just"/>
            <a:r>
              <a:rPr lang="en-US" sz="1800" dirty="0"/>
              <a:t>Step 4: Select a Radio Button and Click on Delete Button.</a:t>
            </a:r>
          </a:p>
        </p:txBody>
      </p:sp>
      <p:sp>
        <p:nvSpPr>
          <p:cNvPr id="16" name="Chevron 15"/>
          <p:cNvSpPr/>
          <p:nvPr/>
        </p:nvSpPr>
        <p:spPr>
          <a:xfrm rot="5400000">
            <a:off x="5795019" y="3760521"/>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170" name="Picture 2" descr="https://raw.githubusercontent.com/soyuztechnologies/restful-abap/master/Unmanaged%20Implementation/DevelopingUnmanagedTransactionalApp/images/7Search.png?token=ASAGDW4NFLPTIE2UN44LXMDBUYSZQ"/>
          <p:cNvPicPr>
            <a:picLocks noChangeAspect="1" noChangeArrowheads="1"/>
          </p:cNvPicPr>
          <p:nvPr/>
        </p:nvPicPr>
        <p:blipFill rotWithShape="1">
          <a:blip r:embed="rId3">
            <a:extLst>
              <a:ext uri="{28A0092B-C50C-407E-A947-70E740481C1C}">
                <a14:useLocalDpi xmlns:a14="http://schemas.microsoft.com/office/drawing/2010/main" val="0"/>
              </a:ext>
            </a:extLst>
          </a:blip>
          <a:srcRect t="3288" b="5228"/>
          <a:stretch/>
        </p:blipFill>
        <p:spPr bwMode="auto">
          <a:xfrm>
            <a:off x="619811" y="1268760"/>
            <a:ext cx="10819433" cy="25202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w.githubusercontent.com/soyuztechnologies/restful-abap/master/Unmanaged%20Implementation/DevelopingUnmanagedTransactionalApp/images/7confirmDelete.png?token=ASAGDW4W6NOFBCGPCR5Z2E3BUYS7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0979"/>
          <a:stretch/>
        </p:blipFill>
        <p:spPr bwMode="auto">
          <a:xfrm>
            <a:off x="3430116" y="4339476"/>
            <a:ext cx="5267400" cy="2329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07939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AutoShape 2" descr="8CI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https://raw.githubusercontent.com/soyuztechnologies/restful-abap/master/Unmanaged%20Implementation/DevelopingUnmanagedTransactionalApp/images/8CID.png?token=ASAGDWZQZY6Y4QTBSFHEHKLBUYPV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3099938"/>
            <a:ext cx="7560840" cy="33722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19811" y="895161"/>
            <a:ext cx="10760867" cy="2031325"/>
          </a:xfrm>
          <a:prstGeom prst="rect">
            <a:avLst/>
          </a:prstGeom>
          <a:noFill/>
        </p:spPr>
        <p:txBody>
          <a:bodyPr wrap="square" rtlCol="0">
            <a:spAutoFit/>
          </a:bodyPr>
          <a:lstStyle/>
          <a:p>
            <a:pPr lvl="0" defTabSz="914400" eaLnBrk="0" fontAlgn="base" hangingPunct="0">
              <a:spcBef>
                <a:spcPct val="0"/>
              </a:spcBef>
              <a:spcAft>
                <a:spcPct val="0"/>
              </a:spcAft>
            </a:pPr>
            <a:r>
              <a:rPr lang="en-US" sz="1800" dirty="0"/>
              <a:t>“Actions” are </a:t>
            </a:r>
            <a:r>
              <a:rPr lang="en-US" sz="1800" b="1" dirty="0"/>
              <a:t>addition operations in addition to CRUD operations</a:t>
            </a:r>
            <a:r>
              <a:rPr lang="en-US" sz="1800" dirty="0"/>
              <a:t>. Are the operations which are non-standard for a business object</a:t>
            </a:r>
            <a:endParaRPr lang="en-US" altLang="en-US" sz="1800" dirty="0">
              <a:solidFill>
                <a:srgbClr val="24292F"/>
              </a:solidFill>
            </a:endParaRPr>
          </a:p>
          <a:p>
            <a:pPr lvl="0" algn="just" defTabSz="914400" eaLnBrk="0" fontAlgn="base" hangingPunct="0">
              <a:spcBef>
                <a:spcPct val="0"/>
              </a:spcBef>
              <a:spcAft>
                <a:spcPct val="0"/>
              </a:spcAft>
            </a:pPr>
            <a:r>
              <a:rPr lang="en-US" altLang="en-US" sz="1800" dirty="0">
                <a:solidFill>
                  <a:srgbClr val="24292F"/>
                </a:solidFill>
              </a:rPr>
              <a:t>Below steps describes the implementation of an action related to the travel instances. Using this action, the end user should be able to change the status of travel processing.</a:t>
            </a:r>
          </a:p>
          <a:p>
            <a:pPr lvl="0" defTabSz="914400" eaLnBrk="0" fontAlgn="base" hangingPunct="0">
              <a:spcBef>
                <a:spcPct val="0"/>
              </a:spcBef>
              <a:spcAft>
                <a:spcPct val="0"/>
              </a:spcAft>
            </a:pPr>
            <a:endParaRPr lang="en-US" altLang="en-US" sz="1800" dirty="0"/>
          </a:p>
          <a:p>
            <a:pPr lvl="0" defTabSz="914400" eaLnBrk="0" fontAlgn="base" hangingPunct="0">
              <a:spcBef>
                <a:spcPct val="0"/>
              </a:spcBef>
              <a:spcAft>
                <a:spcPct val="0"/>
              </a:spcAft>
              <a:buFontTx/>
              <a:buAutoNum type="arabicPeriod"/>
            </a:pPr>
            <a:r>
              <a:rPr lang="en-US" altLang="en-US" sz="1800" dirty="0">
                <a:solidFill>
                  <a:srgbClr val="24292F"/>
                </a:solidFill>
              </a:rPr>
              <a:t>Adding a Type Definition for Import and Export Parameters Required for the </a:t>
            </a:r>
            <a:r>
              <a:rPr lang="en-US" altLang="en-US" sz="1800" b="1" dirty="0">
                <a:solidFill>
                  <a:srgbClr val="24292F"/>
                </a:solidFill>
              </a:rPr>
              <a:t>Action SET_STATUS_BOOKED</a:t>
            </a:r>
          </a:p>
          <a:p>
            <a:pPr defTabSz="914400" eaLnBrk="0" fontAlgn="base" hangingPunct="0">
              <a:spcBef>
                <a:spcPct val="0"/>
              </a:spcBef>
              <a:spcAft>
                <a:spcPct val="0"/>
              </a:spcAft>
              <a:buFontTx/>
              <a:buAutoNum type="arabicPeriod"/>
            </a:pPr>
            <a:r>
              <a:rPr lang="en-US" sz="1800" dirty="0"/>
              <a:t>Implementing the Action Handling.</a:t>
            </a:r>
          </a:p>
        </p:txBody>
      </p:sp>
      <p:sp>
        <p:nvSpPr>
          <p:cNvPr id="5" name="Rectangle 8"/>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733528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5AA68-FCB3-9585-1173-D9D4E1B36B2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8859D52-C447-AD6E-7FDD-68A0D01C150F}"/>
              </a:ext>
            </a:extLst>
          </p:cNvPr>
          <p:cNvSpPr>
            <a:spLocks noGrp="1"/>
          </p:cNvSpPr>
          <p:nvPr>
            <p:ph type="title"/>
          </p:nvPr>
        </p:nvSpPr>
        <p:spPr>
          <a:xfrm>
            <a:off x="261764" y="138393"/>
            <a:ext cx="10513168" cy="478800"/>
          </a:xfrm>
        </p:spPr>
        <p:txBody>
          <a:bodyPr/>
          <a:lstStyle/>
          <a:p>
            <a:r>
              <a:rPr lang="en-US" sz="3200" b="1" i="0" dirty="0">
                <a:solidFill>
                  <a:srgbClr val="000000"/>
                </a:solidFill>
                <a:effectLst/>
                <a:latin typeface="Cooper Black" panose="0208090404030B020404" pitchFamily="18" charset="0"/>
              </a:rPr>
              <a:t>OData V2 v/s V4</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D1DBAFD5-1F9A-3287-5106-B34F28442BC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2EAC3E62-9CB8-9FC3-63A1-5CFCED8AF6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5" name="TextBox 4">
            <a:extLst>
              <a:ext uri="{FF2B5EF4-FFF2-40B4-BE49-F238E27FC236}">
                <a16:creationId xmlns:a16="http://schemas.microsoft.com/office/drawing/2014/main" id="{60429041-3435-B39C-B53B-01673FA81A1A}"/>
              </a:ext>
            </a:extLst>
          </p:cNvPr>
          <p:cNvSpPr txBox="1"/>
          <p:nvPr/>
        </p:nvSpPr>
        <p:spPr>
          <a:xfrm>
            <a:off x="261764" y="764704"/>
            <a:ext cx="11593288" cy="338554"/>
          </a:xfrm>
          <a:prstGeom prst="rect">
            <a:avLst/>
          </a:prstGeom>
          <a:noFill/>
        </p:spPr>
        <p:txBody>
          <a:bodyPr wrap="square" rtlCol="0">
            <a:spAutoFit/>
          </a:bodyPr>
          <a:lstStyle/>
          <a:p>
            <a:r>
              <a:rPr lang="en-IN" sz="1600" dirty="0"/>
              <a:t>content</a:t>
            </a:r>
          </a:p>
        </p:txBody>
      </p:sp>
      <p:pic>
        <p:nvPicPr>
          <p:cNvPr id="6" name="Picture 5">
            <a:extLst>
              <a:ext uri="{FF2B5EF4-FFF2-40B4-BE49-F238E27FC236}">
                <a16:creationId xmlns:a16="http://schemas.microsoft.com/office/drawing/2014/main" id="{18A9360F-B08A-415A-72B1-4DC8B4405192}"/>
              </a:ext>
            </a:extLst>
          </p:cNvPr>
          <p:cNvPicPr>
            <a:picLocks noChangeAspect="1"/>
          </p:cNvPicPr>
          <p:nvPr/>
        </p:nvPicPr>
        <p:blipFill>
          <a:blip r:embed="rId4"/>
          <a:stretch>
            <a:fillRect/>
          </a:stretch>
        </p:blipFill>
        <p:spPr>
          <a:xfrm>
            <a:off x="261764" y="764704"/>
            <a:ext cx="10316416" cy="5322482"/>
          </a:xfrm>
          <a:prstGeom prst="rect">
            <a:avLst/>
          </a:prstGeom>
        </p:spPr>
      </p:pic>
    </p:spTree>
    <p:extLst>
      <p:ext uri="{BB962C8B-B14F-4D97-AF65-F5344CB8AC3E}">
        <p14:creationId xmlns:p14="http://schemas.microsoft.com/office/powerpoint/2010/main" val="118196335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raw.githubusercontent.com/soyuztechnologies/restful-abap/master/Unmanaged%20Implementation/DevelopingUnmanagedTransactionalApp/images/8SelRadio.png?token=ASAGDW2TY5U3VUC3P2YWYQ3BUYTGA"/>
          <p:cNvPicPr>
            <a:picLocks noChangeAspect="1" noChangeArrowheads="1"/>
          </p:cNvPicPr>
          <p:nvPr/>
        </p:nvPicPr>
        <p:blipFill rotWithShape="1">
          <a:blip r:embed="rId2">
            <a:extLst>
              <a:ext uri="{28A0092B-C50C-407E-A947-70E740481C1C}">
                <a14:useLocalDpi xmlns:a14="http://schemas.microsoft.com/office/drawing/2010/main" val="0"/>
              </a:ext>
            </a:extLst>
          </a:blip>
          <a:srcRect t="13067" b="11452"/>
          <a:stretch/>
        </p:blipFill>
        <p:spPr bwMode="auto">
          <a:xfrm>
            <a:off x="1010787" y="1124744"/>
            <a:ext cx="9980169" cy="252028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AutoShape 2" descr="8CI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9811" y="895161"/>
            <a:ext cx="10959574" cy="369332"/>
          </a:xfrm>
          <a:prstGeom prst="rect">
            <a:avLst/>
          </a:prstGeom>
          <a:noFill/>
        </p:spPr>
        <p:txBody>
          <a:bodyPr wrap="square" rtlCol="0">
            <a:spAutoFit/>
          </a:bodyPr>
          <a:lstStyle/>
          <a:p>
            <a:pPr lvl="0" defTabSz="914400" eaLnBrk="0" fontAlgn="base" hangingPunct="0">
              <a:spcBef>
                <a:spcPct val="0"/>
              </a:spcBef>
              <a:spcAft>
                <a:spcPct val="0"/>
              </a:spcAft>
            </a:pPr>
            <a:r>
              <a:rPr lang="en-US" altLang="en-US" sz="1800" dirty="0">
                <a:solidFill>
                  <a:srgbClr val="24292F"/>
                </a:solidFill>
              </a:rPr>
              <a:t>Select Radio Button and Click on </a:t>
            </a:r>
            <a:r>
              <a:rPr lang="en-US" altLang="en-US" sz="1800" b="1" dirty="0">
                <a:solidFill>
                  <a:srgbClr val="24292F"/>
                </a:solidFill>
              </a:rPr>
              <a:t>Set To Booked &amp; Travel Status </a:t>
            </a:r>
            <a:r>
              <a:rPr lang="en-US" altLang="en-US" sz="1800" dirty="0">
                <a:solidFill>
                  <a:srgbClr val="24292F"/>
                </a:solidFill>
              </a:rPr>
              <a:t>Change to Book </a:t>
            </a:r>
            <a:r>
              <a:rPr lang="en-US" altLang="en-US" sz="1800" b="1" dirty="0">
                <a:solidFill>
                  <a:srgbClr val="24292F"/>
                </a:solidFill>
              </a:rPr>
              <a:t>(B)</a:t>
            </a:r>
          </a:p>
        </p:txBody>
      </p:sp>
      <p:sp>
        <p:nvSpPr>
          <p:cNvPr id="5" name="Rectangle 8"/>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AutoShape 4" descr="8StatusChanged.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8" name="Picture 6" descr="https://raw.githubusercontent.com/soyuztechnologies/restful-abap/master/Unmanaged%20Implementation/DevelopingUnmanagedTransactionalApp/images/8StatusChanged.png?token=ASAGDW3NA3D32HNYLQ3LBULBUYTVO"/>
          <p:cNvPicPr>
            <a:picLocks noChangeAspect="1" noChangeArrowheads="1"/>
          </p:cNvPicPr>
          <p:nvPr/>
        </p:nvPicPr>
        <p:blipFill rotWithShape="1">
          <a:blip r:embed="rId4">
            <a:extLst>
              <a:ext uri="{28A0092B-C50C-407E-A947-70E740481C1C}">
                <a14:useLocalDpi xmlns:a14="http://schemas.microsoft.com/office/drawing/2010/main" val="0"/>
              </a:ext>
            </a:extLst>
          </a:blip>
          <a:srcRect t="15608"/>
          <a:stretch/>
        </p:blipFill>
        <p:spPr bwMode="auto">
          <a:xfrm>
            <a:off x="1615943" y="4293096"/>
            <a:ext cx="8769856" cy="2257369"/>
          </a:xfrm>
          <a:prstGeom prst="rect">
            <a:avLst/>
          </a:prstGeom>
          <a:noFill/>
          <a:extLst>
            <a:ext uri="{909E8E84-426E-40DD-AFC4-6F175D3DCCD1}">
              <a14:hiddenFill xmlns:a14="http://schemas.microsoft.com/office/drawing/2010/main">
                <a:solidFill>
                  <a:srgbClr val="FFFFFF"/>
                </a:solidFill>
              </a14:hiddenFill>
            </a:ext>
          </a:extLst>
        </p:spPr>
      </p:pic>
      <p:sp>
        <p:nvSpPr>
          <p:cNvPr id="12" name="Chevron 11"/>
          <p:cNvSpPr/>
          <p:nvPr/>
        </p:nvSpPr>
        <p:spPr>
          <a:xfrm rot="5400000">
            <a:off x="5778955" y="3672449"/>
            <a:ext cx="486897" cy="576064"/>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2476146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Behavior Pool Logic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887528"/>
            <a:ext cx="6371429" cy="4771429"/>
          </a:xfrm>
          <a:prstGeom prst="rect">
            <a:avLst/>
          </a:prstGeom>
        </p:spPr>
      </p:pic>
      <p:cxnSp>
        <p:nvCxnSpPr>
          <p:cNvPr id="8" name="Straight Connector 7"/>
          <p:cNvCxnSpPr/>
          <p:nvPr/>
        </p:nvCxnSpPr>
        <p:spPr>
          <a:xfrm>
            <a:off x="6933781" y="511283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933781" y="514790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Pool Logic</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933781" y="464236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316052140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What is EML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08720"/>
            <a:ext cx="11101595" cy="2862322"/>
          </a:xfrm>
          <a:prstGeom prst="rect">
            <a:avLst/>
          </a:prstGeom>
          <a:noFill/>
        </p:spPr>
        <p:txBody>
          <a:bodyPr wrap="square" rtlCol="0">
            <a:spAutoFit/>
          </a:bodyPr>
          <a:lstStyle/>
          <a:p>
            <a:r>
              <a:rPr lang="en-US" sz="1800" dirty="0"/>
              <a:t>The </a:t>
            </a:r>
            <a:r>
              <a:rPr lang="en-US" sz="1800" b="1" dirty="0"/>
              <a:t>Entity Manipulation Language</a:t>
            </a:r>
            <a:r>
              <a:rPr lang="en-US" sz="1800" dirty="0"/>
              <a:t> (EML) is a part of the ABAP language that enables access to RAP business objects. Because the consumption of business objects via the OData protocol requires a Fiori UI or a web API, EML enables a type-safe access to business objects directly by using ABAP.</a:t>
            </a:r>
            <a:endParaRPr lang="en-IN" sz="1800" dirty="0"/>
          </a:p>
          <a:p>
            <a:pPr algn="just"/>
            <a:r>
              <a:rPr lang="en-US" sz="1800" dirty="0"/>
              <a:t>A Business Object in RESTful ABAP is consists of multiple Entities. This is a entity composition tree with one entity acting as a root. EML is part of the ABAP language and used in context of RESTful ABAP to control the BO behavior </a:t>
            </a:r>
            <a:r>
              <a:rPr lang="en-US" sz="1800" b="1" dirty="0"/>
              <a:t>(create, read, update, delete). </a:t>
            </a:r>
          </a:p>
          <a:p>
            <a:pPr algn="just"/>
            <a:endParaRPr lang="en-US" sz="1800" b="1" dirty="0"/>
          </a:p>
          <a:p>
            <a:pPr algn="just"/>
            <a:endParaRPr lang="en-US" sz="1800" b="1" dirty="0"/>
          </a:p>
          <a:p>
            <a:pPr algn="just"/>
            <a:r>
              <a:rPr lang="en-US" sz="1800" dirty="0"/>
              <a:t>We can use the EML in ABAP to test our BO. We can call the BO using EMP from ABAP program in 2 ways</a:t>
            </a:r>
          </a:p>
          <a:p>
            <a:pPr algn="just"/>
            <a:endParaRPr lang="en-US" sz="1800" b="1" dirty="0"/>
          </a:p>
        </p:txBody>
      </p:sp>
      <p:sp>
        <p:nvSpPr>
          <p:cNvPr id="27" name="Freeform: Shape 43">
            <a:extLst>
              <a:ext uri="{FF2B5EF4-FFF2-40B4-BE49-F238E27FC236}">
                <a16:creationId xmlns:a16="http://schemas.microsoft.com/office/drawing/2014/main" id="{407DAA7D-80ED-4684-BC1F-AC12A3BA2A71}"/>
              </a:ext>
            </a:extLst>
          </p:cNvPr>
          <p:cNvSpPr>
            <a:spLocks/>
          </p:cNvSpPr>
          <p:nvPr/>
        </p:nvSpPr>
        <p:spPr bwMode="auto">
          <a:xfrm>
            <a:off x="1779587" y="3723159"/>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28" name="Freeform: Shape 76">
            <a:extLst>
              <a:ext uri="{FF2B5EF4-FFF2-40B4-BE49-F238E27FC236}">
                <a16:creationId xmlns:a16="http://schemas.microsoft.com/office/drawing/2014/main" id="{1FDAA983-DA5F-4707-AF23-292FB0B72E1D}"/>
              </a:ext>
            </a:extLst>
          </p:cNvPr>
          <p:cNvSpPr>
            <a:spLocks/>
          </p:cNvSpPr>
          <p:nvPr/>
        </p:nvSpPr>
        <p:spPr bwMode="auto">
          <a:xfrm>
            <a:off x="5357456" y="4850284"/>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grpSp>
        <p:nvGrpSpPr>
          <p:cNvPr id="29" name="Group 28">
            <a:extLst>
              <a:ext uri="{FF2B5EF4-FFF2-40B4-BE49-F238E27FC236}">
                <a16:creationId xmlns:a16="http://schemas.microsoft.com/office/drawing/2014/main" id="{EC014EF9-CE79-447B-B99A-FA7D6F0FD276}"/>
              </a:ext>
            </a:extLst>
          </p:cNvPr>
          <p:cNvGrpSpPr/>
          <p:nvPr/>
        </p:nvGrpSpPr>
        <p:grpSpPr>
          <a:xfrm>
            <a:off x="2431359" y="4032235"/>
            <a:ext cx="3447029" cy="615553"/>
            <a:chOff x="2339284" y="2952264"/>
            <a:chExt cx="3447029" cy="615553"/>
          </a:xfrm>
        </p:grpSpPr>
        <p:sp>
          <p:nvSpPr>
            <p:cNvPr id="30" name="TextBox 29">
              <a:extLst>
                <a:ext uri="{FF2B5EF4-FFF2-40B4-BE49-F238E27FC236}">
                  <a16:creationId xmlns:a16="http://schemas.microsoft.com/office/drawing/2014/main"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31" name="TextBox 30">
              <a:extLst>
                <a:ext uri="{FF2B5EF4-FFF2-40B4-BE49-F238E27FC236}">
                  <a16:creationId xmlns:a16="http://schemas.microsoft.com/office/drawing/2014/main" id="{C531D543-6283-480C-9906-74460C09187F}"/>
                </a:ext>
              </a:extLst>
            </p:cNvPr>
            <p:cNvSpPr txBox="1"/>
            <p:nvPr/>
          </p:nvSpPr>
          <p:spPr>
            <a:xfrm>
              <a:off x="3070076" y="3029208"/>
              <a:ext cx="2716237" cy="461665"/>
            </a:xfrm>
            <a:prstGeom prst="rect">
              <a:avLst/>
            </a:prstGeom>
            <a:noFill/>
          </p:spPr>
          <p:txBody>
            <a:bodyPr wrap="square" rtlCol="0" anchor="ctr">
              <a:spAutoFit/>
            </a:bodyPr>
            <a:lstStyle/>
            <a:p>
              <a:r>
                <a:rPr lang="en-US" dirty="0">
                  <a:solidFill>
                    <a:schemeClr val="bg1"/>
                  </a:solidFill>
                </a:rPr>
                <a:t>Standard (Statically)</a:t>
              </a:r>
              <a:endParaRPr lang="en-IN" dirty="0">
                <a:solidFill>
                  <a:schemeClr val="bg1"/>
                </a:solidFill>
              </a:endParaRPr>
            </a:p>
          </p:txBody>
        </p:sp>
      </p:grpSp>
      <p:grpSp>
        <p:nvGrpSpPr>
          <p:cNvPr id="32" name="Group 31">
            <a:extLst>
              <a:ext uri="{FF2B5EF4-FFF2-40B4-BE49-F238E27FC236}">
                <a16:creationId xmlns:a16="http://schemas.microsoft.com/office/drawing/2014/main" id="{36EFFE49-1A37-41F4-B53D-E332509B8D24}"/>
              </a:ext>
            </a:extLst>
          </p:cNvPr>
          <p:cNvGrpSpPr/>
          <p:nvPr/>
        </p:nvGrpSpPr>
        <p:grpSpPr>
          <a:xfrm>
            <a:off x="6217836" y="5085184"/>
            <a:ext cx="3439627" cy="830997"/>
            <a:chOff x="6637916" y="4056013"/>
            <a:chExt cx="2927469" cy="830997"/>
          </a:xfrm>
        </p:grpSpPr>
        <p:sp>
          <p:nvSpPr>
            <p:cNvPr id="33" name="TextBox 32">
              <a:extLst>
                <a:ext uri="{FF2B5EF4-FFF2-40B4-BE49-F238E27FC236}">
                  <a16:creationId xmlns:a16="http://schemas.microsoft.com/office/drawing/2014/main"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34" name="TextBox 33">
              <a:extLst>
                <a:ext uri="{FF2B5EF4-FFF2-40B4-BE49-F238E27FC236}">
                  <a16:creationId xmlns:a16="http://schemas.microsoft.com/office/drawing/2014/main" id="{58175713-F0EF-4A2A-98A2-F8DADA739ABE}"/>
                </a:ext>
              </a:extLst>
            </p:cNvPr>
            <p:cNvSpPr txBox="1"/>
            <p:nvPr/>
          </p:nvSpPr>
          <p:spPr>
            <a:xfrm>
              <a:off x="6637916" y="4056013"/>
              <a:ext cx="2530255" cy="830997"/>
            </a:xfrm>
            <a:prstGeom prst="rect">
              <a:avLst/>
            </a:prstGeom>
            <a:noFill/>
          </p:spPr>
          <p:txBody>
            <a:bodyPr wrap="square" rtlCol="0" anchor="ctr">
              <a:spAutoFit/>
            </a:bodyPr>
            <a:lstStyle/>
            <a:p>
              <a:r>
                <a:rPr lang="en-US" dirty="0">
                  <a:solidFill>
                    <a:schemeClr val="bg1"/>
                  </a:solidFill>
                </a:rPr>
                <a:t>Generically (Dynamic) framework</a:t>
              </a:r>
              <a:r>
                <a:rPr lang="en-IN" dirty="0">
                  <a:solidFill>
                    <a:schemeClr val="bg1"/>
                  </a:solidFill>
                  <a:ea typeface="Open Sans" panose="020B0606030504020204" pitchFamily="34" charset="0"/>
                  <a:cs typeface="Segoe UI Light" panose="020B0502040204020203" pitchFamily="34" charset="0"/>
                </a:rPr>
                <a:t>.</a:t>
              </a:r>
              <a:endParaRPr lang="en-IN" dirty="0">
                <a:solidFill>
                  <a:schemeClr val="bg1"/>
                </a:solidFill>
              </a:endParaRPr>
            </a:p>
          </p:txBody>
        </p:sp>
      </p:grpSp>
      <p:sp>
        <p:nvSpPr>
          <p:cNvPr id="35" name="Freeform 7">
            <a:extLst>
              <a:ext uri="{FF2B5EF4-FFF2-40B4-BE49-F238E27FC236}">
                <a16:creationId xmlns:a16="http://schemas.microsoft.com/office/drawing/2014/main" id="{60D08EA3-4E1D-4F4A-B039-302A1F320366}"/>
              </a:ext>
            </a:extLst>
          </p:cNvPr>
          <p:cNvSpPr>
            <a:spLocks/>
          </p:cNvSpPr>
          <p:nvPr/>
        </p:nvSpPr>
        <p:spPr bwMode="auto">
          <a:xfrm>
            <a:off x="5357813" y="3966046"/>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119810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4" end="4"/>
                                            </p:txEl>
                                          </p:spTgt>
                                        </p:tgtEl>
                                        <p:attrNameLst>
                                          <p:attrName>style.visibility</p:attrName>
                                        </p:attrNameLst>
                                      </p:cBhvr>
                                      <p:to>
                                        <p:strVal val="visible"/>
                                      </p:to>
                                    </p:set>
                                    <p:animEffect transition="in" filter="fade">
                                      <p:cBhvr>
                                        <p:cTn id="14" dur="1000"/>
                                        <p:tgtEl>
                                          <p:spTgt spid="2">
                                            <p:txEl>
                                              <p:pRg st="4" end="4"/>
                                            </p:txEl>
                                          </p:spTgt>
                                        </p:tgtEl>
                                      </p:cBhvr>
                                    </p:animEffect>
                                    <p:anim calcmode="lin" valueType="num">
                                      <p:cBhvr>
                                        <p:cTn id="1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972130"/>
            <a:ext cx="10771237" cy="400110"/>
          </a:xfrm>
          <a:prstGeom prst="rect">
            <a:avLst/>
          </a:prstGeom>
        </p:spPr>
        <p:txBody>
          <a:bodyPr wrap="square">
            <a:spAutoFit/>
          </a:bodyPr>
          <a:lstStyle/>
          <a:p>
            <a:r>
              <a:rPr lang="en-US" sz="2000" dirty="0"/>
              <a:t>The EML provides </a:t>
            </a:r>
            <a:r>
              <a:rPr lang="en-US" sz="2000" i="1" dirty="0"/>
              <a:t>us 3 important access statements </a:t>
            </a:r>
            <a:r>
              <a:rPr lang="en-US" sz="2000" dirty="0"/>
              <a:t>for Data Manipulation using BO( Business Object ).</a:t>
            </a:r>
          </a:p>
        </p:txBody>
      </p:sp>
      <p:sp>
        <p:nvSpPr>
          <p:cNvPr id="7" name="TextBox 20"/>
          <p:cNvSpPr txBox="1"/>
          <p:nvPr/>
        </p:nvSpPr>
        <p:spPr>
          <a:xfrm>
            <a:off x="836888" y="132717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3"/>
                </a:solidFill>
                <a:latin typeface="Arial" pitchFamily="34" charset="0"/>
                <a:cs typeface="Arial" pitchFamily="34" charset="0"/>
              </a:rPr>
              <a:t>01</a:t>
            </a:r>
          </a:p>
        </p:txBody>
      </p:sp>
      <p:sp>
        <p:nvSpPr>
          <p:cNvPr id="9" name="TextBox 27"/>
          <p:cNvSpPr txBox="1"/>
          <p:nvPr/>
        </p:nvSpPr>
        <p:spPr>
          <a:xfrm>
            <a:off x="1944132" y="1327178"/>
            <a:ext cx="7534656"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latin typeface="Arial" panose="020B0604020202020204" pitchFamily="34" charset="0"/>
                <a:cs typeface="Arial" panose="020B0604020202020204" pitchFamily="34" charset="0"/>
              </a:rPr>
              <a:t>Perform the CUD ( Create ,Update ,Delete on BO</a:t>
            </a:r>
            <a:endParaRPr lang="en-US" sz="2000" b="1" kern="0" dirty="0">
              <a:latin typeface="Arial" pitchFamily="34" charset="0"/>
              <a:cs typeface="Arial" pitchFamily="34" charset="0"/>
            </a:endParaRPr>
          </a:p>
        </p:txBody>
      </p:sp>
      <p:sp>
        <p:nvSpPr>
          <p:cNvPr id="10" name="TextBox 30"/>
          <p:cNvSpPr txBox="1"/>
          <p:nvPr/>
        </p:nvSpPr>
        <p:spPr>
          <a:xfrm>
            <a:off x="836888" y="391946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1"/>
                </a:solidFill>
                <a:latin typeface="Arial" pitchFamily="34" charset="0"/>
                <a:cs typeface="Arial" pitchFamily="34" charset="0"/>
              </a:rPr>
              <a:t>02</a:t>
            </a:r>
          </a:p>
        </p:txBody>
      </p:sp>
      <p:sp>
        <p:nvSpPr>
          <p:cNvPr id="12" name="TextBox 31"/>
          <p:cNvSpPr txBox="1"/>
          <p:nvPr/>
        </p:nvSpPr>
        <p:spPr>
          <a:xfrm>
            <a:off x="1944132" y="4207498"/>
            <a:ext cx="9436546" cy="258532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Will actually persist the changes in the DB from transaction buffer.  Any modify operation that are executed within behavior pool or by ABAP program are not causing any DB change because they are applied on transaction Buffer and this buffer content will disappear when ABAP session ends. So if we want the changes to be passed to SAVE SEQUENCE and persisted, we will use the COMMIT ENTITIES statement.</a:t>
            </a:r>
          </a:p>
          <a:p>
            <a:pPr algn="just"/>
            <a:r>
              <a:rPr lang="en-US" sz="1800" dirty="0"/>
              <a:t>finalize ( )</a:t>
            </a:r>
          </a:p>
          <a:p>
            <a:pPr algn="just"/>
            <a:r>
              <a:rPr lang="en-IN" sz="1800" dirty="0"/>
              <a:t>check_before_save( )</a:t>
            </a:r>
          </a:p>
          <a:p>
            <a:pPr algn="just"/>
            <a:r>
              <a:rPr lang="en-IN" sz="1800" dirty="0"/>
              <a:t>Adjust_numbers( )</a:t>
            </a:r>
          </a:p>
          <a:p>
            <a:pPr algn="just"/>
            <a:r>
              <a:rPr lang="en-IN" sz="1800" dirty="0"/>
              <a:t>Save( )</a:t>
            </a:r>
          </a:p>
        </p:txBody>
      </p:sp>
      <p:sp>
        <p:nvSpPr>
          <p:cNvPr id="13" name="TextBox 32"/>
          <p:cNvSpPr txBox="1"/>
          <p:nvPr/>
        </p:nvSpPr>
        <p:spPr>
          <a:xfrm>
            <a:off x="1944132" y="3919466"/>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Commit Entities</a:t>
            </a:r>
          </a:p>
        </p:txBody>
      </p:sp>
      <p:sp>
        <p:nvSpPr>
          <p:cNvPr id="17" name="TextBox 31"/>
          <p:cNvSpPr txBox="1"/>
          <p:nvPr/>
        </p:nvSpPr>
        <p:spPr>
          <a:xfrm>
            <a:off x="1989956" y="1615210"/>
            <a:ext cx="6696744" cy="230832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1800" dirty="0"/>
              <a:t>MODIFY ENTITIES OF </a:t>
            </a:r>
            <a:r>
              <a:rPr lang="en-IN" sz="1800" i="1" dirty="0"/>
              <a:t>RootEntityName</a:t>
            </a:r>
          </a:p>
          <a:p>
            <a:r>
              <a:rPr lang="en-IN" sz="1800" dirty="0"/>
              <a:t>ENTITY EntityAliasName</a:t>
            </a:r>
          </a:p>
          <a:p>
            <a:r>
              <a:rPr lang="en-IN" sz="1800" dirty="0"/>
              <a:t>[ CREATE FROM  it_instance_c ]</a:t>
            </a:r>
          </a:p>
          <a:p>
            <a:r>
              <a:rPr lang="en-IN" sz="1800" dirty="0"/>
              <a:t>[ UPDATE FROM it_instance_u ]</a:t>
            </a:r>
          </a:p>
          <a:p>
            <a:r>
              <a:rPr lang="en-IN" sz="1800" dirty="0"/>
              <a:t>[ DELETE FROM it_instance_d ]</a:t>
            </a:r>
          </a:p>
          <a:p>
            <a:r>
              <a:rPr lang="en-IN" sz="1800" dirty="0"/>
              <a:t>[ CREATE BY \AssociationName FROM it_instance_cba ]</a:t>
            </a:r>
          </a:p>
          <a:p>
            <a:r>
              <a:rPr lang="en-IN" sz="1800" dirty="0"/>
              <a:t>[ RESULT et_result_tab ] [ FAILED failed ] [ REPORTED response ] [ MAPPED mapped ]</a:t>
            </a:r>
          </a:p>
        </p:txBody>
      </p:sp>
    </p:spTree>
    <p:extLst>
      <p:ext uri="{BB962C8B-B14F-4D97-AF65-F5344CB8AC3E}">
        <p14:creationId xmlns:p14="http://schemas.microsoft.com/office/powerpoint/2010/main" val="815318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3"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34"/>
          <p:cNvSpPr txBox="1"/>
          <p:nvPr/>
        </p:nvSpPr>
        <p:spPr>
          <a:xfrm>
            <a:off x="693812" y="84948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2"/>
                </a:solidFill>
                <a:latin typeface="Arial" pitchFamily="34" charset="0"/>
                <a:cs typeface="Arial" pitchFamily="34" charset="0"/>
              </a:rPr>
              <a:t>03</a:t>
            </a:r>
          </a:p>
        </p:txBody>
      </p:sp>
      <p:sp>
        <p:nvSpPr>
          <p:cNvPr id="7" name="TextBox 35"/>
          <p:cNvSpPr txBox="1"/>
          <p:nvPr/>
        </p:nvSpPr>
        <p:spPr>
          <a:xfrm>
            <a:off x="1629916" y="1381969"/>
            <a:ext cx="8829860" cy="480131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All operations that do not need to change the data of an entity are carried out by READ Data.</a:t>
            </a:r>
          </a:p>
          <a:p>
            <a:pPr algn="just"/>
            <a:r>
              <a:rPr lang="en-US" sz="1800" dirty="0"/>
              <a:t>There 2 types of Read</a:t>
            </a:r>
          </a:p>
          <a:p>
            <a:pPr marL="457200" indent="-457200" algn="just">
              <a:buAutoNum type="arabicPeriod"/>
            </a:pPr>
            <a:r>
              <a:rPr lang="en-US" sz="1800" dirty="0"/>
              <a:t>Read Entity by Key </a:t>
            </a:r>
          </a:p>
          <a:p>
            <a:pPr marL="457200" indent="-457200" algn="just">
              <a:buAutoNum type="arabicPeriod"/>
            </a:pPr>
            <a:r>
              <a:rPr lang="en-US" sz="1800" dirty="0"/>
              <a:t>Read Access to child (association) by parent key</a:t>
            </a:r>
          </a:p>
          <a:p>
            <a:pPr algn="just"/>
            <a:endParaRPr lang="en-US" sz="1800" dirty="0"/>
          </a:p>
          <a:p>
            <a:pPr algn="just"/>
            <a:r>
              <a:rPr lang="en-IN" sz="1800" dirty="0"/>
              <a:t>Read Statement always returns the RESULT and you must specify target variable. We can also read the associated entity data using </a:t>
            </a:r>
            <a:r>
              <a:rPr lang="en-IN" sz="1800" b="1" dirty="0"/>
              <a:t>BY \asso_name FROM it_table </a:t>
            </a:r>
            <a:r>
              <a:rPr lang="en-IN" sz="1800" dirty="0"/>
              <a:t>syntax.</a:t>
            </a:r>
          </a:p>
          <a:p>
            <a:pPr algn="just"/>
            <a:r>
              <a:rPr lang="en-IN" sz="1800" dirty="0"/>
              <a:t>The result of associated data with come in another internal table </a:t>
            </a:r>
            <a:r>
              <a:rPr lang="en-IN" sz="1800" b="1" dirty="0"/>
              <a:t>LINK tab_name, </a:t>
            </a:r>
            <a:r>
              <a:rPr lang="en-IN" sz="1800" dirty="0"/>
              <a:t>it will always contain the key value pair</a:t>
            </a:r>
            <a:r>
              <a:rPr lang="en-IN" sz="1800" b="1" dirty="0"/>
              <a:t>.</a:t>
            </a:r>
          </a:p>
          <a:p>
            <a:pPr algn="just"/>
            <a:r>
              <a:rPr lang="en-IN" sz="1800" dirty="0"/>
              <a:t>READ ENTITIES OF </a:t>
            </a:r>
            <a:r>
              <a:rPr lang="en-IN" sz="1800" b="1" dirty="0"/>
              <a:t>RootEntityName</a:t>
            </a:r>
          </a:p>
          <a:p>
            <a:pPr algn="just"/>
            <a:r>
              <a:rPr lang="en-IN" sz="1800" dirty="0"/>
              <a:t>ENTITY </a:t>
            </a:r>
            <a:r>
              <a:rPr lang="en-IN" sz="1800" b="1" dirty="0"/>
              <a:t>EntityAlias </a:t>
            </a:r>
            <a:r>
              <a:rPr lang="en-IN" sz="1800" dirty="0"/>
              <a:t>FROM it_read_condition</a:t>
            </a:r>
          </a:p>
          <a:p>
            <a:pPr algn="just"/>
            <a:r>
              <a:rPr lang="en-IN" sz="1800" dirty="0"/>
              <a:t>RESULT et_result</a:t>
            </a:r>
          </a:p>
          <a:p>
            <a:pPr algn="just"/>
            <a:r>
              <a:rPr lang="en-IN" sz="1800" dirty="0"/>
              <a:t>BY \asso_name FROM it_read_rba</a:t>
            </a:r>
          </a:p>
          <a:p>
            <a:pPr algn="just"/>
            <a:r>
              <a:rPr lang="en-IN" sz="1800" dirty="0"/>
              <a:t>RESULT et_res_rba</a:t>
            </a:r>
          </a:p>
          <a:p>
            <a:pPr algn="just"/>
            <a:r>
              <a:rPr lang="en-IN" sz="1800" dirty="0"/>
              <a:t>LINK et_link_keys</a:t>
            </a:r>
          </a:p>
          <a:p>
            <a:pPr algn="just"/>
            <a:r>
              <a:rPr lang="en-IN" sz="1800" dirty="0"/>
              <a:t>ENTITY </a:t>
            </a:r>
            <a:r>
              <a:rPr lang="en-IN" sz="1800" b="1" dirty="0"/>
              <a:t>EntityAlias </a:t>
            </a:r>
            <a:r>
              <a:rPr lang="en-IN" sz="1800" dirty="0"/>
              <a:t>FROM it_ins_2…. [ FAILED failed ] [REPORTED reported]</a:t>
            </a:r>
            <a:endParaRPr lang="en-US" sz="1800" dirty="0"/>
          </a:p>
          <a:p>
            <a:pPr algn="just"/>
            <a:endParaRPr lang="en-US" sz="1800" kern="0" dirty="0">
              <a:latin typeface="Arial" pitchFamily="34" charset="0"/>
              <a:cs typeface="Arial" pitchFamily="34" charset="0"/>
            </a:endParaRPr>
          </a:p>
        </p:txBody>
      </p:sp>
      <p:sp>
        <p:nvSpPr>
          <p:cNvPr id="8" name="TextBox 36"/>
          <p:cNvSpPr txBox="1"/>
          <p:nvPr/>
        </p:nvSpPr>
        <p:spPr>
          <a:xfrm>
            <a:off x="1629916" y="894289"/>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Read the Data</a:t>
            </a:r>
          </a:p>
        </p:txBody>
      </p:sp>
    </p:spTree>
    <p:extLst>
      <p:ext uri="{BB962C8B-B14F-4D97-AF65-F5344CB8AC3E}">
        <p14:creationId xmlns:p14="http://schemas.microsoft.com/office/powerpoint/2010/main" val="2507835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fade">
                                      <p:cBhvr>
                                        <p:cTn id="29" dur="1000"/>
                                        <p:tgtEl>
                                          <p:spTgt spid="7">
                                            <p:txEl>
                                              <p:pRg st="2" end="2"/>
                                            </p:txEl>
                                          </p:spTgt>
                                        </p:tgtEl>
                                      </p:cBhvr>
                                    </p:animEffect>
                                    <p:anim calcmode="lin" valueType="num">
                                      <p:cBhvr>
                                        <p:cTn id="3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1000"/>
                                        <p:tgtEl>
                                          <p:spTgt spid="7">
                                            <p:txEl>
                                              <p:pRg st="3" end="3"/>
                                            </p:txEl>
                                          </p:spTgt>
                                        </p:tgtEl>
                                      </p:cBhvr>
                                    </p:animEffect>
                                    <p:anim calcmode="lin" valueType="num">
                                      <p:cBhvr>
                                        <p:cTn id="3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Effect transition="in" filter="fade">
                                      <p:cBhvr>
                                        <p:cTn id="41" dur="1000"/>
                                        <p:tgtEl>
                                          <p:spTgt spid="7">
                                            <p:txEl>
                                              <p:pRg st="5" end="5"/>
                                            </p:txEl>
                                          </p:spTgt>
                                        </p:tgtEl>
                                      </p:cBhvr>
                                    </p:animEffect>
                                    <p:anim calcmode="lin" valueType="num">
                                      <p:cBhvr>
                                        <p:cTn id="4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7">
                                            <p:txEl>
                                              <p:pRg st="6" end="6"/>
                                            </p:txEl>
                                          </p:spTgt>
                                        </p:tgtEl>
                                        <p:attrNameLst>
                                          <p:attrName>style.visibility</p:attrName>
                                        </p:attrNameLst>
                                      </p:cBhvr>
                                      <p:to>
                                        <p:strVal val="visible"/>
                                      </p:to>
                                    </p:set>
                                    <p:animEffect transition="in" filter="fade">
                                      <p:cBhvr>
                                        <p:cTn id="46" dur="1000"/>
                                        <p:tgtEl>
                                          <p:spTgt spid="7">
                                            <p:txEl>
                                              <p:pRg st="6" end="6"/>
                                            </p:txEl>
                                          </p:spTgt>
                                        </p:tgtEl>
                                      </p:cBhvr>
                                    </p:animEffect>
                                    <p:anim calcmode="lin" valueType="num">
                                      <p:cBhvr>
                                        <p:cTn id="4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
                                            <p:txEl>
                                              <p:pRg st="7" end="7"/>
                                            </p:txEl>
                                          </p:spTgt>
                                        </p:tgtEl>
                                        <p:attrNameLst>
                                          <p:attrName>style.visibility</p:attrName>
                                        </p:attrNameLst>
                                      </p:cBhvr>
                                      <p:to>
                                        <p:strVal val="visible"/>
                                      </p:to>
                                    </p:set>
                                    <p:animEffect transition="in" filter="fade">
                                      <p:cBhvr>
                                        <p:cTn id="53" dur="1000"/>
                                        <p:tgtEl>
                                          <p:spTgt spid="7">
                                            <p:txEl>
                                              <p:pRg st="7" end="7"/>
                                            </p:txEl>
                                          </p:spTgt>
                                        </p:tgtEl>
                                      </p:cBhvr>
                                    </p:animEffect>
                                    <p:anim calcmode="lin" valueType="num">
                                      <p:cBhvr>
                                        <p:cTn id="54"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7">
                                            <p:txEl>
                                              <p:pRg st="7" end="7"/>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7">
                                            <p:txEl>
                                              <p:pRg st="8" end="8"/>
                                            </p:txEl>
                                          </p:spTgt>
                                        </p:tgtEl>
                                        <p:attrNameLst>
                                          <p:attrName>style.visibility</p:attrName>
                                        </p:attrNameLst>
                                      </p:cBhvr>
                                      <p:to>
                                        <p:strVal val="visible"/>
                                      </p:to>
                                    </p:set>
                                    <p:animEffect transition="in" filter="fade">
                                      <p:cBhvr>
                                        <p:cTn id="58" dur="1000"/>
                                        <p:tgtEl>
                                          <p:spTgt spid="7">
                                            <p:txEl>
                                              <p:pRg st="8" end="8"/>
                                            </p:txEl>
                                          </p:spTgt>
                                        </p:tgtEl>
                                      </p:cBhvr>
                                    </p:animEffect>
                                    <p:anim calcmode="lin" valueType="num">
                                      <p:cBhvr>
                                        <p:cTn id="59"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7">
                                            <p:txEl>
                                              <p:pRg st="8" end="8"/>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7">
                                            <p:txEl>
                                              <p:pRg st="9" end="9"/>
                                            </p:txEl>
                                          </p:spTgt>
                                        </p:tgtEl>
                                        <p:attrNameLst>
                                          <p:attrName>style.visibility</p:attrName>
                                        </p:attrNameLst>
                                      </p:cBhvr>
                                      <p:to>
                                        <p:strVal val="visible"/>
                                      </p:to>
                                    </p:set>
                                    <p:animEffect transition="in" filter="fade">
                                      <p:cBhvr>
                                        <p:cTn id="63" dur="1000"/>
                                        <p:tgtEl>
                                          <p:spTgt spid="7">
                                            <p:txEl>
                                              <p:pRg st="9" end="9"/>
                                            </p:txEl>
                                          </p:spTgt>
                                        </p:tgtEl>
                                      </p:cBhvr>
                                    </p:animEffect>
                                    <p:anim calcmode="lin" valueType="num">
                                      <p:cBhvr>
                                        <p:cTn id="64"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9" end="9"/>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7">
                                            <p:txEl>
                                              <p:pRg st="10" end="10"/>
                                            </p:txEl>
                                          </p:spTgt>
                                        </p:tgtEl>
                                        <p:attrNameLst>
                                          <p:attrName>style.visibility</p:attrName>
                                        </p:attrNameLst>
                                      </p:cBhvr>
                                      <p:to>
                                        <p:strVal val="visible"/>
                                      </p:to>
                                    </p:set>
                                    <p:animEffect transition="in" filter="fade">
                                      <p:cBhvr>
                                        <p:cTn id="68" dur="1000"/>
                                        <p:tgtEl>
                                          <p:spTgt spid="7">
                                            <p:txEl>
                                              <p:pRg st="10" end="10"/>
                                            </p:txEl>
                                          </p:spTgt>
                                        </p:tgtEl>
                                      </p:cBhvr>
                                    </p:animEffect>
                                    <p:anim calcmode="lin" valueType="num">
                                      <p:cBhvr>
                                        <p:cTn id="69"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70" dur="1000" fill="hold"/>
                                        <p:tgtEl>
                                          <p:spTgt spid="7">
                                            <p:txEl>
                                              <p:pRg st="10" end="1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7">
                                            <p:txEl>
                                              <p:pRg st="11" end="11"/>
                                            </p:txEl>
                                          </p:spTgt>
                                        </p:tgtEl>
                                        <p:attrNameLst>
                                          <p:attrName>style.visibility</p:attrName>
                                        </p:attrNameLst>
                                      </p:cBhvr>
                                      <p:to>
                                        <p:strVal val="visible"/>
                                      </p:to>
                                    </p:set>
                                    <p:animEffect transition="in" filter="fade">
                                      <p:cBhvr>
                                        <p:cTn id="73" dur="1000"/>
                                        <p:tgtEl>
                                          <p:spTgt spid="7">
                                            <p:txEl>
                                              <p:pRg st="11" end="11"/>
                                            </p:txEl>
                                          </p:spTgt>
                                        </p:tgtEl>
                                      </p:cBhvr>
                                    </p:animEffect>
                                    <p:anim calcmode="lin" valueType="num">
                                      <p:cBhvr>
                                        <p:cTn id="74"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7">
                                            <p:txEl>
                                              <p:pRg st="11" end="11"/>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7">
                                            <p:txEl>
                                              <p:pRg st="12" end="12"/>
                                            </p:txEl>
                                          </p:spTgt>
                                        </p:tgtEl>
                                        <p:attrNameLst>
                                          <p:attrName>style.visibility</p:attrName>
                                        </p:attrNameLst>
                                      </p:cBhvr>
                                      <p:to>
                                        <p:strVal val="visible"/>
                                      </p:to>
                                    </p:set>
                                    <p:animEffect transition="in" filter="fade">
                                      <p:cBhvr>
                                        <p:cTn id="78" dur="1000"/>
                                        <p:tgtEl>
                                          <p:spTgt spid="7">
                                            <p:txEl>
                                              <p:pRg st="12" end="12"/>
                                            </p:txEl>
                                          </p:spTgt>
                                        </p:tgtEl>
                                      </p:cBhvr>
                                    </p:animEffect>
                                    <p:anim calcmode="lin" valueType="num">
                                      <p:cBhvr>
                                        <p:cTn id="79"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80" dur="1000" fill="hold"/>
                                        <p:tgtEl>
                                          <p:spTgt spid="7">
                                            <p:txEl>
                                              <p:pRg st="12" end="12"/>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7">
                                            <p:txEl>
                                              <p:pRg st="13" end="13"/>
                                            </p:txEl>
                                          </p:spTgt>
                                        </p:tgtEl>
                                        <p:attrNameLst>
                                          <p:attrName>style.visibility</p:attrName>
                                        </p:attrNameLst>
                                      </p:cBhvr>
                                      <p:to>
                                        <p:strVal val="visible"/>
                                      </p:to>
                                    </p:set>
                                    <p:animEffect transition="in" filter="fade">
                                      <p:cBhvr>
                                        <p:cTn id="83" dur="1000"/>
                                        <p:tgtEl>
                                          <p:spTgt spid="7">
                                            <p:txEl>
                                              <p:pRg st="13" end="13"/>
                                            </p:txEl>
                                          </p:spTgt>
                                        </p:tgtEl>
                                      </p:cBhvr>
                                    </p:animEffect>
                                    <p:anim calcmode="lin" valueType="num">
                                      <p:cBhvr>
                                        <p:cTn id="84" dur="10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85" dur="10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Rule for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48073" y="836712"/>
            <a:ext cx="10732605" cy="2031325"/>
          </a:xfrm>
          <a:prstGeom prst="rect">
            <a:avLst/>
          </a:prstGeom>
          <a:noFill/>
        </p:spPr>
        <p:txBody>
          <a:bodyPr wrap="square" rtlCol="0">
            <a:spAutoFit/>
          </a:bodyPr>
          <a:lstStyle/>
          <a:p>
            <a:pPr algn="just"/>
            <a:r>
              <a:rPr lang="en-US" sz="1800" dirty="0"/>
              <a:t>In addition to the data we also have a compiler generated field in input and output results called %control, this field is responsible to inform the RESTful framework that, which are all the fields we would like to send to DB while creation or update while updating. Also while read we can specify the same to avoid reading everything.</a:t>
            </a:r>
          </a:p>
          <a:p>
            <a:endParaRPr lang="en-US" sz="1800" dirty="0"/>
          </a:p>
          <a:p>
            <a:endParaRPr lang="en-US" sz="1800" dirty="0"/>
          </a:p>
          <a:p>
            <a:r>
              <a:rPr lang="en-US" sz="1800" dirty="0"/>
              <a:t>We can also see the complete BO structure in BO Explorer using keyboard shortcut :-</a:t>
            </a:r>
          </a:p>
          <a:p>
            <a:r>
              <a:rPr lang="en-US" sz="1800" dirty="0"/>
              <a:t>Alt+Shift+W</a:t>
            </a:r>
            <a:endParaRPr lang="en-IN" sz="1800" dirty="0"/>
          </a:p>
        </p:txBody>
      </p:sp>
      <p:pic>
        <p:nvPicPr>
          <p:cNvPr id="1026" name="Picture 2" descr="Design Rules Available for PCB Layout in Altium Designer | Altium Designer  21 User Manual |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015" y="2842705"/>
            <a:ext cx="6052719" cy="369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0624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93812" y="899721"/>
            <a:ext cx="10414891" cy="707886"/>
          </a:xfrm>
          <a:prstGeom prst="rect">
            <a:avLst/>
          </a:prstGeom>
          <a:noFill/>
        </p:spPr>
        <p:txBody>
          <a:bodyPr wrap="square" rtlCol="0">
            <a:spAutoFit/>
          </a:bodyPr>
          <a:lstStyle/>
          <a:p>
            <a:pPr algn="just"/>
            <a:r>
              <a:rPr lang="en-US" sz="2000" dirty="0"/>
              <a:t>Exercise </a:t>
            </a:r>
          </a:p>
          <a:p>
            <a:pPr algn="just"/>
            <a:r>
              <a:rPr lang="en-US" sz="2000" dirty="0">
                <a:hlinkClick r:id="rId3"/>
              </a:rPr>
              <a:t>ZATS_00_EML_Learning </a:t>
            </a:r>
            <a:endParaRPr lang="en-US" sz="2000" dirty="0"/>
          </a:p>
        </p:txBody>
      </p:sp>
      <p:pic>
        <p:nvPicPr>
          <p:cNvPr id="2" name="Picture 1"/>
          <p:cNvPicPr>
            <a:picLocks noChangeAspect="1"/>
          </p:cNvPicPr>
          <p:nvPr/>
        </p:nvPicPr>
        <p:blipFill>
          <a:blip r:embed="rId4"/>
          <a:stretch>
            <a:fillRect/>
          </a:stretch>
        </p:blipFill>
        <p:spPr>
          <a:xfrm>
            <a:off x="4164300" y="1086950"/>
            <a:ext cx="7380952" cy="4819048"/>
          </a:xfrm>
          <a:prstGeom prst="rect">
            <a:avLst/>
          </a:prstGeom>
        </p:spPr>
      </p:pic>
    </p:spTree>
    <p:extLst>
      <p:ext uri="{BB962C8B-B14F-4D97-AF65-F5344CB8AC3E}">
        <p14:creationId xmlns:p14="http://schemas.microsoft.com/office/powerpoint/2010/main" val="275522661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Introduction to Managed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11057"/>
            <a:ext cx="10513168" cy="2862322"/>
          </a:xfrm>
          <a:prstGeom prst="rect">
            <a:avLst/>
          </a:prstGeom>
          <a:noFill/>
        </p:spPr>
        <p:txBody>
          <a:bodyPr wrap="square" rtlCol="0">
            <a:spAutoFit/>
          </a:bodyPr>
          <a:lstStyle/>
          <a:p>
            <a:pPr algn="just"/>
            <a:r>
              <a:rPr lang="en-US" sz="1800" dirty="0"/>
              <a:t>Let us consider we have been given a green field and asked us to develop a villa from scratch with our own customization. So, what steps will be involved in it? We need to design the floor-plan of the villa, the sections we want to include in the house like pool area, a garden, a jogging track etc. And we will proceed with selecting materials, selecting vendors, enforcing conciliation and orders and many more steps. Similarly, the RAP’s managed scenario provides the greenfield development for our business object.</a:t>
            </a:r>
          </a:p>
          <a:p>
            <a:pPr algn="just"/>
            <a:r>
              <a:rPr lang="en-US" sz="1800" dirty="0"/>
              <a:t>In the managed scenario, the implementations of behavioral elements like Create/Update/Delete are managed by the RAP framework itself. However, to implement complex logic like validations, determination or some sort of actions (Submit, Approval, Reject etc.) on the business entity, you need to add the ABAP logic for it in implementing classes.</a:t>
            </a:r>
          </a:p>
          <a:p>
            <a:pPr algn="just"/>
            <a:endParaRPr lang="en-US" sz="1800" dirty="0"/>
          </a:p>
        </p:txBody>
      </p:sp>
      <p:pic>
        <p:nvPicPr>
          <p:cNvPr id="1026" name="Picture 2" descr="Getting Started with the ABAP RESTful Application Programming Model (RAP) |  SAP Blo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3594353"/>
            <a:ext cx="11711380" cy="249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72816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Use Case for 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t>I am working as a ABAP on Cloud developer for one of the travel planner agency, which has just taken the BTP subscription. They want me to create 2 fiori apps for the travel industry</a:t>
            </a:r>
            <a:endParaRPr lang="en-IN" sz="2000" dirty="0"/>
          </a:p>
          <a:p>
            <a:pPr marL="342900" indent="-342900">
              <a:buAutoNum type="arabicPeriod"/>
            </a:pPr>
            <a:r>
              <a:rPr lang="en-IN" sz="2000" dirty="0"/>
              <a:t>Processor Application</a:t>
            </a:r>
          </a:p>
          <a:p>
            <a:pPr marL="342900" indent="-342900">
              <a:buAutoNum type="arabicPeriod"/>
            </a:pPr>
            <a:r>
              <a:rPr lang="en-IN" sz="2000" dirty="0"/>
              <a:t>Approver Application</a:t>
            </a:r>
            <a:endParaRPr lang="en-US" sz="2000" dirty="0"/>
          </a:p>
        </p:txBody>
      </p:sp>
      <p:sp>
        <p:nvSpPr>
          <p:cNvPr id="12" name="Rectangle 11">
            <a:extLst>
              <a:ext uri="{FF2B5EF4-FFF2-40B4-BE49-F238E27FC236}">
                <a16:creationId xmlns:a16="http://schemas.microsoft.com/office/drawing/2014/main" id="{7702C120-469D-4311-838C-62644BFB06FB}"/>
              </a:ext>
            </a:extLst>
          </p:cNvPr>
          <p:cNvSpPr/>
          <p:nvPr/>
        </p:nvSpPr>
        <p:spPr>
          <a:xfrm>
            <a:off x="4015656" y="2699717"/>
            <a:ext cx="3312368" cy="1482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MakeMyTrip.com</a:t>
            </a:r>
          </a:p>
          <a:p>
            <a:pPr algn="ctr"/>
            <a:r>
              <a:rPr lang="en-US" sz="1800" dirty="0">
                <a:solidFill>
                  <a:schemeClr val="bg1"/>
                </a:solidFill>
              </a:rPr>
              <a:t>Source </a:t>
            </a:r>
            <a:r>
              <a:rPr lang="en-US" sz="1800" dirty="0">
                <a:solidFill>
                  <a:schemeClr val="bg1"/>
                </a:solidFill>
                <a:sym typeface="Wingdings" panose="05000000000000000000" pitchFamily="2" charset="2"/>
              </a:rPr>
              <a:t> Destination</a:t>
            </a:r>
          </a:p>
          <a:p>
            <a:pPr algn="ctr"/>
            <a:r>
              <a:rPr lang="en-US" sz="1800" dirty="0">
                <a:solidFill>
                  <a:schemeClr val="bg1"/>
                </a:solidFill>
                <a:sym typeface="Wingdings" panose="05000000000000000000" pitchFamily="2" charset="2"/>
              </a:rPr>
              <a:t>Start  End Date</a:t>
            </a:r>
          </a:p>
          <a:p>
            <a:pPr algn="ctr"/>
            <a:r>
              <a:rPr lang="en-US" sz="1800" dirty="0">
                <a:solidFill>
                  <a:schemeClr val="bg1"/>
                </a:solidFill>
                <a:sym typeface="Wingdings" panose="05000000000000000000" pitchFamily="2" charset="2"/>
              </a:rPr>
              <a:t>How many</a:t>
            </a:r>
            <a:endParaRPr lang="en-IN" sz="1800" dirty="0">
              <a:solidFill>
                <a:schemeClr val="bg1"/>
              </a:solidFill>
            </a:endParaRPr>
          </a:p>
        </p:txBody>
      </p:sp>
      <p:sp>
        <p:nvSpPr>
          <p:cNvPr id="14" name="TextBox 13">
            <a:extLst>
              <a:ext uri="{FF2B5EF4-FFF2-40B4-BE49-F238E27FC236}">
                <a16:creationId xmlns:a16="http://schemas.microsoft.com/office/drawing/2014/main" id="{3380D5A0-9764-46D4-919F-074BCC232B42}"/>
              </a:ext>
            </a:extLst>
          </p:cNvPr>
          <p:cNvSpPr txBox="1"/>
          <p:nvPr/>
        </p:nvSpPr>
        <p:spPr>
          <a:xfrm>
            <a:off x="5199452" y="6154061"/>
            <a:ext cx="1152128" cy="369332"/>
          </a:xfrm>
          <a:prstGeom prst="rect">
            <a:avLst/>
          </a:prstGeom>
          <a:noFill/>
        </p:spPr>
        <p:txBody>
          <a:bodyPr wrap="square" rtlCol="0">
            <a:spAutoFit/>
          </a:bodyPr>
          <a:lstStyle/>
          <a:p>
            <a:r>
              <a:rPr lang="en-US" sz="1800" b="1" dirty="0"/>
              <a:t>Processor</a:t>
            </a:r>
            <a:endParaRPr lang="en-IN" sz="1800" b="1" dirty="0"/>
          </a:p>
        </p:txBody>
      </p:sp>
      <p:sp>
        <p:nvSpPr>
          <p:cNvPr id="16" name="Rectangle 15">
            <a:extLst>
              <a:ext uri="{FF2B5EF4-FFF2-40B4-BE49-F238E27FC236}">
                <a16:creationId xmlns:a16="http://schemas.microsoft.com/office/drawing/2014/main" id="{FCF13FA5-BEB5-4F73-8683-52FB1C92D327}"/>
              </a:ext>
            </a:extLst>
          </p:cNvPr>
          <p:cNvSpPr/>
          <p:nvPr/>
        </p:nvSpPr>
        <p:spPr>
          <a:xfrm>
            <a:off x="7801052" y="2699717"/>
            <a:ext cx="2324746" cy="14814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Travel Itinerary </a:t>
            </a:r>
          </a:p>
          <a:p>
            <a:pPr algn="ctr"/>
            <a:r>
              <a:rPr lang="en-US" sz="1800" dirty="0">
                <a:solidFill>
                  <a:schemeClr val="bg1"/>
                </a:solidFill>
              </a:rPr>
              <a:t>Travel Request which has multiple Bookings</a:t>
            </a:r>
            <a:endParaRPr lang="en-IN" sz="1800" dirty="0">
              <a:solidFill>
                <a:schemeClr val="bg1"/>
              </a:solidFill>
            </a:endParaRPr>
          </a:p>
        </p:txBody>
      </p:sp>
      <p:sp>
        <p:nvSpPr>
          <p:cNvPr id="19" name="TextBox 18">
            <a:extLst>
              <a:ext uri="{FF2B5EF4-FFF2-40B4-BE49-F238E27FC236}">
                <a16:creationId xmlns:a16="http://schemas.microsoft.com/office/drawing/2014/main" id="{D43D5E95-D276-4722-975E-75A973EF8B50}"/>
              </a:ext>
            </a:extLst>
          </p:cNvPr>
          <p:cNvSpPr txBox="1"/>
          <p:nvPr/>
        </p:nvSpPr>
        <p:spPr>
          <a:xfrm>
            <a:off x="9772631" y="5111271"/>
            <a:ext cx="2324746" cy="923330"/>
          </a:xfrm>
          <a:prstGeom prst="rect">
            <a:avLst/>
          </a:prstGeom>
          <a:noFill/>
        </p:spPr>
        <p:txBody>
          <a:bodyPr wrap="square" rtlCol="0">
            <a:spAutoFit/>
          </a:bodyPr>
          <a:lstStyle/>
          <a:p>
            <a:r>
              <a:rPr lang="en-US" sz="1800" dirty="0"/>
              <a:t>Updates booking fees and description and provide approvals</a:t>
            </a:r>
            <a:endParaRPr lang="en-IN" sz="1800" dirty="0"/>
          </a:p>
        </p:txBody>
      </p:sp>
      <p:sp>
        <p:nvSpPr>
          <p:cNvPr id="21" name="TextBox 20">
            <a:extLst>
              <a:ext uri="{FF2B5EF4-FFF2-40B4-BE49-F238E27FC236}">
                <a16:creationId xmlns:a16="http://schemas.microsoft.com/office/drawing/2014/main" id="{C654BD13-3A0F-43C6-8698-BD30E17F39BE}"/>
              </a:ext>
            </a:extLst>
          </p:cNvPr>
          <p:cNvSpPr txBox="1"/>
          <p:nvPr/>
        </p:nvSpPr>
        <p:spPr>
          <a:xfrm>
            <a:off x="2206946" y="5230731"/>
            <a:ext cx="2864563" cy="923330"/>
          </a:xfrm>
          <a:prstGeom prst="rect">
            <a:avLst/>
          </a:prstGeom>
          <a:noFill/>
        </p:spPr>
        <p:txBody>
          <a:bodyPr wrap="square" rtlCol="0">
            <a:spAutoFit/>
          </a:bodyPr>
          <a:lstStyle/>
          <a:p>
            <a:pPr algn="r"/>
            <a:r>
              <a:rPr lang="en-US" sz="1800" dirty="0"/>
              <a:t>Create a travel request and add bookings with all the properties changeable</a:t>
            </a:r>
            <a:endParaRPr lang="en-IN" sz="1800" dirty="0"/>
          </a:p>
        </p:txBody>
      </p:sp>
      <p:sp>
        <p:nvSpPr>
          <p:cNvPr id="23" name="Chevron 22"/>
          <p:cNvSpPr/>
          <p:nvPr/>
        </p:nvSpPr>
        <p:spPr>
          <a:xfrm rot="5400000" flipH="1">
            <a:off x="5266063" y="4255043"/>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5" name="TextBox 24">
            <a:extLst>
              <a:ext uri="{FF2B5EF4-FFF2-40B4-BE49-F238E27FC236}">
                <a16:creationId xmlns:a16="http://schemas.microsoft.com/office/drawing/2014/main" id="{3380D5A0-9764-46D4-919F-074BCC232B42}"/>
              </a:ext>
            </a:extLst>
          </p:cNvPr>
          <p:cNvSpPr txBox="1"/>
          <p:nvPr/>
        </p:nvSpPr>
        <p:spPr>
          <a:xfrm>
            <a:off x="8237534" y="6128188"/>
            <a:ext cx="1152128" cy="369332"/>
          </a:xfrm>
          <a:prstGeom prst="rect">
            <a:avLst/>
          </a:prstGeom>
          <a:noFill/>
        </p:spPr>
        <p:txBody>
          <a:bodyPr wrap="square" rtlCol="0">
            <a:spAutoFit/>
          </a:bodyPr>
          <a:lstStyle/>
          <a:p>
            <a:r>
              <a:rPr lang="en-US" sz="1800" b="1" dirty="0"/>
              <a:t>Approver</a:t>
            </a:r>
            <a:endParaRPr lang="en-IN" sz="1800" b="1" dirty="0"/>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1026" name="Picture 2" descr="Free User, Download Free User png images, Free ClipArts on Clipart Library">
            <a:extLst>
              <a:ext uri="{FF2B5EF4-FFF2-40B4-BE49-F238E27FC236}">
                <a16:creationId xmlns:a16="http://schemas.microsoft.com/office/drawing/2014/main" id="{DF0A51C8-AED2-40EB-B51C-282B1F7844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3591" y="5028948"/>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27" name="Chevron 22">
            <a:extLst>
              <a:ext uri="{FF2B5EF4-FFF2-40B4-BE49-F238E27FC236}">
                <a16:creationId xmlns:a16="http://schemas.microsoft.com/office/drawing/2014/main" id="{4217E298-8CA7-4CF5-8687-BE29735FCAD0}"/>
              </a:ext>
            </a:extLst>
          </p:cNvPr>
          <p:cNvSpPr/>
          <p:nvPr/>
        </p:nvSpPr>
        <p:spPr>
          <a:xfrm rot="5400000" flipH="1">
            <a:off x="8485489" y="4249742"/>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pic>
        <p:nvPicPr>
          <p:cNvPr id="1028" name="Picture 4" descr="Clipart of manager avatar free image download">
            <a:extLst>
              <a:ext uri="{FF2B5EF4-FFF2-40B4-BE49-F238E27FC236}">
                <a16:creationId xmlns:a16="http://schemas.microsoft.com/office/drawing/2014/main" id="{30328B69-D08A-408B-B05F-59C1BD17D1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550918" y="4997114"/>
            <a:ext cx="850339" cy="11950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n-demand Travel Booking App Development - Step-by-step Guide">
            <a:extLst>
              <a:ext uri="{FF2B5EF4-FFF2-40B4-BE49-F238E27FC236}">
                <a16:creationId xmlns:a16="http://schemas.microsoft.com/office/drawing/2014/main" id="{465F9001-810A-48B5-B352-CAFD85EBDB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680" t="18390" b="16150"/>
          <a:stretch/>
        </p:blipFill>
        <p:spPr bwMode="auto">
          <a:xfrm>
            <a:off x="458059" y="2673933"/>
            <a:ext cx="3497774" cy="196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399471"/>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IN" dirty="0">
                <a:latin typeface="Cooper Black" panose="0208090404030B020404" pitchFamily="18" charset="0"/>
              </a:rPr>
              <a:t>Steps for Build Use Case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cxnSp>
        <p:nvCxnSpPr>
          <p:cNvPr id="6" name="Connector: Elbow 61">
            <a:extLst>
              <a:ext uri="{FF2B5EF4-FFF2-40B4-BE49-F238E27FC236}">
                <a16:creationId xmlns:a16="http://schemas.microsoft.com/office/drawing/2014/main" id="{AF7B8CFE-3056-4D85-8FE2-6AC7C651AA67}"/>
              </a:ext>
            </a:extLst>
          </p:cNvPr>
          <p:cNvCxnSpPr/>
          <p:nvPr/>
        </p:nvCxnSpPr>
        <p:spPr>
          <a:xfrm rot="16200000" flipH="1">
            <a:off x="2914758" y="3858622"/>
            <a:ext cx="1284213" cy="33804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2D61562-DC21-425F-8824-AD5A0E4B93A6}"/>
              </a:ext>
            </a:extLst>
          </p:cNvPr>
          <p:cNvCxnSpPr/>
          <p:nvPr/>
        </p:nvCxnSpPr>
        <p:spPr>
          <a:xfrm flipV="1">
            <a:off x="10424224" y="1635170"/>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59">
            <a:extLst>
              <a:ext uri="{FF2B5EF4-FFF2-40B4-BE49-F238E27FC236}">
                <a16:creationId xmlns:a16="http://schemas.microsoft.com/office/drawing/2014/main" id="{993DFE95-EEF4-4F56-9B76-879A380E54D0}"/>
              </a:ext>
            </a:extLst>
          </p:cNvPr>
          <p:cNvCxnSpPr/>
          <p:nvPr/>
        </p:nvCxnSpPr>
        <p:spPr>
          <a:xfrm rot="5400000">
            <a:off x="8379427" y="4197190"/>
            <a:ext cx="1185538" cy="28486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C39E87A-2CAF-CD41-98DC-4526D06794F9}"/>
              </a:ext>
            </a:extLst>
          </p:cNvPr>
          <p:cNvSpPr txBox="1"/>
          <p:nvPr/>
        </p:nvSpPr>
        <p:spPr>
          <a:xfrm>
            <a:off x="709436" y="3403975"/>
            <a:ext cx="5294060" cy="369332"/>
          </a:xfrm>
          <a:prstGeom prst="rect">
            <a:avLst/>
          </a:prstGeom>
          <a:noFill/>
          <a:ln>
            <a:noFill/>
          </a:ln>
        </p:spPr>
        <p:txBody>
          <a:bodyPr wrap="square" rtlCol="0">
            <a:spAutoFit/>
          </a:bodyPr>
          <a:lstStyle/>
          <a:p>
            <a:pPr lvl="0" defTabSz="914217"/>
            <a:r>
              <a:rPr lang="en-US" sz="1800" b="1" dirty="0">
                <a:latin typeface="Arial" panose="020B0604020202020204" pitchFamily="34" charset="0"/>
                <a:ea typeface="Cambria" panose="02040503050406030204" pitchFamily="18" charset="0"/>
                <a:cs typeface="Arial" panose="020B0604020202020204" pitchFamily="34" charset="0"/>
              </a:rPr>
              <a:t>Introduction</a:t>
            </a:r>
          </a:p>
        </p:txBody>
      </p:sp>
      <p:sp>
        <p:nvSpPr>
          <p:cNvPr id="10" name="Rectangle 9">
            <a:extLst>
              <a:ext uri="{FF2B5EF4-FFF2-40B4-BE49-F238E27FC236}">
                <a16:creationId xmlns:a16="http://schemas.microsoft.com/office/drawing/2014/main" id="{4D5BA90F-0237-4E0D-8553-D97059659BEC}"/>
              </a:ext>
            </a:extLst>
          </p:cNvPr>
          <p:cNvSpPr/>
          <p:nvPr/>
        </p:nvSpPr>
        <p:spPr>
          <a:xfrm>
            <a:off x="5238705" y="43890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12" name="Rectangle 11">
            <a:extLst>
              <a:ext uri="{FF2B5EF4-FFF2-40B4-BE49-F238E27FC236}">
                <a16:creationId xmlns:a16="http://schemas.microsoft.com/office/drawing/2014/main" id="{EFFCCC1A-BCAF-477B-9363-6D9517DCC316}"/>
              </a:ext>
            </a:extLst>
          </p:cNvPr>
          <p:cNvSpPr/>
          <p:nvPr/>
        </p:nvSpPr>
        <p:spPr>
          <a:xfrm>
            <a:off x="4942284" y="28010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3" name="Rectangle 12">
            <a:extLst>
              <a:ext uri="{FF2B5EF4-FFF2-40B4-BE49-F238E27FC236}">
                <a16:creationId xmlns:a16="http://schemas.microsoft.com/office/drawing/2014/main" id="{274CCE82-BEC5-4758-B63A-6B5D4BA0180F}"/>
              </a:ext>
            </a:extLst>
          </p:cNvPr>
          <p:cNvSpPr/>
          <p:nvPr/>
        </p:nvSpPr>
        <p:spPr>
          <a:xfrm>
            <a:off x="5094684" y="29534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4" name="Rectangle 13">
            <a:extLst>
              <a:ext uri="{FF2B5EF4-FFF2-40B4-BE49-F238E27FC236}">
                <a16:creationId xmlns:a16="http://schemas.microsoft.com/office/drawing/2014/main" id="{705B7006-1779-43AB-B366-BE2F8B6A17C7}"/>
              </a:ext>
            </a:extLst>
          </p:cNvPr>
          <p:cNvSpPr/>
          <p:nvPr/>
        </p:nvSpPr>
        <p:spPr>
          <a:xfrm>
            <a:off x="5247084" y="31058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5" name="Rectangle 14">
            <a:extLst>
              <a:ext uri="{FF2B5EF4-FFF2-40B4-BE49-F238E27FC236}">
                <a16:creationId xmlns:a16="http://schemas.microsoft.com/office/drawing/2014/main" id="{0089A2CF-139D-446C-B8E4-11CB777A2806}"/>
              </a:ext>
            </a:extLst>
          </p:cNvPr>
          <p:cNvSpPr/>
          <p:nvPr/>
        </p:nvSpPr>
        <p:spPr>
          <a:xfrm>
            <a:off x="709436" y="1214174"/>
            <a:ext cx="2721323" cy="439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Fiori App for Processor</a:t>
            </a:r>
            <a:endParaRPr lang="en-IN" sz="1800" dirty="0">
              <a:solidFill>
                <a:schemeClr val="bg1"/>
              </a:solidFill>
            </a:endParaRPr>
          </a:p>
        </p:txBody>
      </p:sp>
      <p:sp>
        <p:nvSpPr>
          <p:cNvPr id="16" name="Rectangle 15">
            <a:extLst>
              <a:ext uri="{FF2B5EF4-FFF2-40B4-BE49-F238E27FC236}">
                <a16:creationId xmlns:a16="http://schemas.microsoft.com/office/drawing/2014/main" id="{F1D85DA6-963C-4363-9750-448A8756132B}"/>
              </a:ext>
            </a:extLst>
          </p:cNvPr>
          <p:cNvSpPr/>
          <p:nvPr/>
        </p:nvSpPr>
        <p:spPr>
          <a:xfrm>
            <a:off x="8876051" y="1124744"/>
            <a:ext cx="2700301" cy="5241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Fiori App for Approver</a:t>
            </a:r>
            <a:endParaRPr lang="en-IN" sz="1800" dirty="0">
              <a:solidFill>
                <a:schemeClr val="tx1"/>
              </a:solidFill>
            </a:endParaRPr>
          </a:p>
        </p:txBody>
      </p:sp>
      <p:cxnSp>
        <p:nvCxnSpPr>
          <p:cNvPr id="17" name="Straight Arrow Connector 16">
            <a:extLst>
              <a:ext uri="{FF2B5EF4-FFF2-40B4-BE49-F238E27FC236}">
                <a16:creationId xmlns:a16="http://schemas.microsoft.com/office/drawing/2014/main" id="{5A1AEFDC-6D4E-4276-BEB9-A36BC945BFE7}"/>
              </a:ext>
            </a:extLst>
          </p:cNvPr>
          <p:cNvCxnSpPr>
            <a:cxnSpLocks/>
          </p:cNvCxnSpPr>
          <p:nvPr/>
        </p:nvCxnSpPr>
        <p:spPr>
          <a:xfrm>
            <a:off x="7551340" y="3557301"/>
            <a:ext cx="1720756" cy="1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1713AD6-0216-47E5-8BD9-5EEC2EEC600F}"/>
              </a:ext>
            </a:extLst>
          </p:cNvPr>
          <p:cNvSpPr/>
          <p:nvPr/>
        </p:nvSpPr>
        <p:spPr>
          <a:xfrm>
            <a:off x="9272096" y="3126622"/>
            <a:ext cx="2304256" cy="8475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Projection for Approve @UI</a:t>
            </a:r>
            <a:endParaRPr lang="en-IN" sz="1800" dirty="0">
              <a:solidFill>
                <a:schemeClr val="tx1"/>
              </a:solidFill>
            </a:endParaRPr>
          </a:p>
        </p:txBody>
      </p:sp>
      <p:sp>
        <p:nvSpPr>
          <p:cNvPr id="19" name="Rectangle 18">
            <a:extLst>
              <a:ext uri="{FF2B5EF4-FFF2-40B4-BE49-F238E27FC236}">
                <a16:creationId xmlns:a16="http://schemas.microsoft.com/office/drawing/2014/main" id="{655A197E-3A5D-41E7-8CCB-88C9A3E9CC1F}"/>
              </a:ext>
            </a:extLst>
          </p:cNvPr>
          <p:cNvSpPr/>
          <p:nvPr/>
        </p:nvSpPr>
        <p:spPr>
          <a:xfrm>
            <a:off x="714517" y="3029637"/>
            <a:ext cx="2304256" cy="9444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Projection for Processor @UI</a:t>
            </a:r>
            <a:endParaRPr lang="en-IN" sz="1800" dirty="0">
              <a:solidFill>
                <a:schemeClr val="bg1"/>
              </a:solidFill>
            </a:endParaRPr>
          </a:p>
        </p:txBody>
      </p:sp>
      <p:cxnSp>
        <p:nvCxnSpPr>
          <p:cNvPr id="20" name="Straight Arrow Connector 19">
            <a:extLst>
              <a:ext uri="{FF2B5EF4-FFF2-40B4-BE49-F238E27FC236}">
                <a16:creationId xmlns:a16="http://schemas.microsoft.com/office/drawing/2014/main" id="{BA0EA9BF-3B46-4BF3-832A-B27AD603C88C}"/>
              </a:ext>
            </a:extLst>
          </p:cNvPr>
          <p:cNvCxnSpPr>
            <a:cxnSpLocks/>
            <a:stCxn id="14" idx="1"/>
            <a:endCxn id="19" idx="3"/>
          </p:cNvCxnSpPr>
          <p:nvPr/>
        </p:nvCxnSpPr>
        <p:spPr>
          <a:xfrm flipH="1">
            <a:off x="3018773" y="3501881"/>
            <a:ext cx="2228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8D88ABC-9BAE-42BB-8EDF-85B22A551B16}"/>
              </a:ext>
            </a:extLst>
          </p:cNvPr>
          <p:cNvCxnSpPr>
            <a:cxnSpLocks/>
            <a:stCxn id="19" idx="0"/>
          </p:cNvCxnSpPr>
          <p:nvPr/>
        </p:nvCxnSpPr>
        <p:spPr>
          <a:xfrm flipV="1">
            <a:off x="1866645" y="2596744"/>
            <a:ext cx="0" cy="43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25FE435-9338-4B78-B4C7-9E143793B124}"/>
              </a:ext>
            </a:extLst>
          </p:cNvPr>
          <p:cNvSpPr/>
          <p:nvPr/>
        </p:nvSpPr>
        <p:spPr>
          <a:xfrm>
            <a:off x="709436" y="2048390"/>
            <a:ext cx="2677671" cy="53666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Service Def and Binding</a:t>
            </a:r>
            <a:endParaRPr lang="en-IN" sz="1800" dirty="0">
              <a:solidFill>
                <a:schemeClr val="bg1"/>
              </a:solidFill>
            </a:endParaRPr>
          </a:p>
        </p:txBody>
      </p:sp>
      <p:cxnSp>
        <p:nvCxnSpPr>
          <p:cNvPr id="23" name="Straight Arrow Connector 22">
            <a:extLst>
              <a:ext uri="{FF2B5EF4-FFF2-40B4-BE49-F238E27FC236}">
                <a16:creationId xmlns:a16="http://schemas.microsoft.com/office/drawing/2014/main" id="{0D506F85-3AA0-43EC-89B3-2FC14EFECB95}"/>
              </a:ext>
            </a:extLst>
          </p:cNvPr>
          <p:cNvCxnSpPr>
            <a:cxnSpLocks/>
          </p:cNvCxnSpPr>
          <p:nvPr/>
        </p:nvCxnSpPr>
        <p:spPr>
          <a:xfrm rot="-180000" flipV="1">
            <a:off x="1863717" y="1653489"/>
            <a:ext cx="21826" cy="39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24DD787-A004-4248-AA35-8595140F4A5C}"/>
              </a:ext>
            </a:extLst>
          </p:cNvPr>
          <p:cNvSpPr/>
          <p:nvPr/>
        </p:nvSpPr>
        <p:spPr>
          <a:xfrm>
            <a:off x="8919705" y="2058924"/>
            <a:ext cx="2656647" cy="5366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Service Def and Binding</a:t>
            </a:r>
            <a:endParaRPr lang="en-IN" sz="1800" dirty="0">
              <a:solidFill>
                <a:schemeClr val="tx1"/>
              </a:solidFill>
            </a:endParaRPr>
          </a:p>
        </p:txBody>
      </p:sp>
      <p:cxnSp>
        <p:nvCxnSpPr>
          <p:cNvPr id="25" name="Straight Arrow Connector 24">
            <a:extLst>
              <a:ext uri="{FF2B5EF4-FFF2-40B4-BE49-F238E27FC236}">
                <a16:creationId xmlns:a16="http://schemas.microsoft.com/office/drawing/2014/main" id="{770233E8-3888-4836-A3AA-D022302F1037}"/>
              </a:ext>
            </a:extLst>
          </p:cNvPr>
          <p:cNvCxnSpPr/>
          <p:nvPr/>
        </p:nvCxnSpPr>
        <p:spPr>
          <a:xfrm flipH="1" flipV="1">
            <a:off x="10419276" y="2595592"/>
            <a:ext cx="0" cy="53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CDCFA0-5A53-4E51-A0F1-205325BE69E8}"/>
              </a:ext>
            </a:extLst>
          </p:cNvPr>
          <p:cNvSpPr/>
          <p:nvPr/>
        </p:nvSpPr>
        <p:spPr>
          <a:xfrm>
            <a:off x="9258241" y="4555315"/>
            <a:ext cx="2304256" cy="792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tx1"/>
                </a:solidFill>
              </a:rPr>
              <a:t>Behavior Def</a:t>
            </a:r>
          </a:p>
          <a:p>
            <a:pPr algn="ctr"/>
            <a:r>
              <a:rPr lang="en-US" sz="1800" dirty="0">
                <a:solidFill>
                  <a:schemeClr val="tx1"/>
                </a:solidFill>
              </a:rPr>
              <a:t>Projection (approver)</a:t>
            </a:r>
            <a:endParaRPr lang="en-IN" sz="1800" dirty="0">
              <a:solidFill>
                <a:schemeClr val="tx1"/>
              </a:solidFill>
            </a:endParaRPr>
          </a:p>
        </p:txBody>
      </p:sp>
      <p:sp>
        <p:nvSpPr>
          <p:cNvPr id="27" name="Rectangle 26">
            <a:extLst>
              <a:ext uri="{FF2B5EF4-FFF2-40B4-BE49-F238E27FC236}">
                <a16:creationId xmlns:a16="http://schemas.microsoft.com/office/drawing/2014/main" id="{098B0877-957A-4326-B04D-6E0E9945D2C4}"/>
              </a:ext>
            </a:extLst>
          </p:cNvPr>
          <p:cNvSpPr/>
          <p:nvPr/>
        </p:nvSpPr>
        <p:spPr>
          <a:xfrm>
            <a:off x="714517" y="4460195"/>
            <a:ext cx="2304256" cy="7920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a:t>
            </a:r>
          </a:p>
          <a:p>
            <a:pPr algn="ctr"/>
            <a:r>
              <a:rPr lang="en-US" sz="1800" dirty="0">
                <a:solidFill>
                  <a:schemeClr val="bg1"/>
                </a:solidFill>
              </a:rPr>
              <a:t>Projection (processor)</a:t>
            </a:r>
            <a:endParaRPr lang="en-IN" sz="1800" dirty="0">
              <a:solidFill>
                <a:schemeClr val="bg1"/>
              </a:solidFill>
            </a:endParaRPr>
          </a:p>
        </p:txBody>
      </p:sp>
      <p:cxnSp>
        <p:nvCxnSpPr>
          <p:cNvPr id="28" name="Straight Connector 27">
            <a:extLst>
              <a:ext uri="{FF2B5EF4-FFF2-40B4-BE49-F238E27FC236}">
                <a16:creationId xmlns:a16="http://schemas.microsoft.com/office/drawing/2014/main" id="{261B5D5D-D594-4091-915B-8C59ED234F3E}"/>
              </a:ext>
            </a:extLst>
          </p:cNvPr>
          <p:cNvCxnSpPr>
            <a:stCxn id="19" idx="2"/>
            <a:endCxn id="27" idx="0"/>
          </p:cNvCxnSpPr>
          <p:nvPr/>
        </p:nvCxnSpPr>
        <p:spPr>
          <a:xfrm>
            <a:off x="1866645" y="3974125"/>
            <a:ext cx="0" cy="486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F4A2F9-777F-4238-B12C-6A152E8C51F8}"/>
              </a:ext>
            </a:extLst>
          </p:cNvPr>
          <p:cNvCxnSpPr>
            <a:stCxn id="18" idx="2"/>
            <a:endCxn id="26" idx="0"/>
          </p:cNvCxnSpPr>
          <p:nvPr/>
        </p:nvCxnSpPr>
        <p:spPr>
          <a:xfrm flipH="1">
            <a:off x="10410369" y="3974125"/>
            <a:ext cx="13855" cy="58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31B53C-B328-454C-B2CA-4E17D9244525}"/>
              </a:ext>
            </a:extLst>
          </p:cNvPr>
          <p:cNvCxnSpPr>
            <a:stCxn id="14" idx="2"/>
            <a:endCxn id="10" idx="0"/>
          </p:cNvCxnSpPr>
          <p:nvPr/>
        </p:nvCxnSpPr>
        <p:spPr>
          <a:xfrm flipH="1">
            <a:off x="6390833" y="3897925"/>
            <a:ext cx="8379" cy="4911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1FED93A-527A-4325-8BB7-CA84A46281D6}"/>
              </a:ext>
            </a:extLst>
          </p:cNvPr>
          <p:cNvSpPr txBox="1"/>
          <p:nvPr/>
        </p:nvSpPr>
        <p:spPr>
          <a:xfrm>
            <a:off x="6598468" y="3974125"/>
            <a:ext cx="800472" cy="369332"/>
          </a:xfrm>
          <a:prstGeom prst="rect">
            <a:avLst/>
          </a:prstGeom>
          <a:noFill/>
        </p:spPr>
        <p:txBody>
          <a:bodyPr wrap="square" rtlCol="0">
            <a:spAutoFit/>
          </a:bodyPr>
          <a:lstStyle/>
          <a:p>
            <a:r>
              <a:rPr lang="en-US" sz="1800" dirty="0"/>
              <a:t>1..1</a:t>
            </a:r>
            <a:endParaRPr lang="en-IN" sz="1800" dirty="0"/>
          </a:p>
        </p:txBody>
      </p:sp>
      <p:sp>
        <p:nvSpPr>
          <p:cNvPr id="32" name="Rectangle 31">
            <a:extLst>
              <a:ext uri="{FF2B5EF4-FFF2-40B4-BE49-F238E27FC236}">
                <a16:creationId xmlns:a16="http://schemas.microsoft.com/office/drawing/2014/main" id="{EB174D0A-46E0-4FF5-85DD-F502D767C62F}"/>
              </a:ext>
            </a:extLst>
          </p:cNvPr>
          <p:cNvSpPr/>
          <p:nvPr/>
        </p:nvSpPr>
        <p:spPr>
          <a:xfrm>
            <a:off x="5391105" y="45414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33" name="Rectangle 32">
            <a:extLst>
              <a:ext uri="{FF2B5EF4-FFF2-40B4-BE49-F238E27FC236}">
                <a16:creationId xmlns:a16="http://schemas.microsoft.com/office/drawing/2014/main" id="{805B27EA-04B3-4722-8C39-69270470847E}"/>
              </a:ext>
            </a:extLst>
          </p:cNvPr>
          <p:cNvSpPr/>
          <p:nvPr/>
        </p:nvSpPr>
        <p:spPr>
          <a:xfrm>
            <a:off x="5543505" y="46938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cxnSp>
        <p:nvCxnSpPr>
          <p:cNvPr id="34" name="Straight Connector 33">
            <a:extLst>
              <a:ext uri="{FF2B5EF4-FFF2-40B4-BE49-F238E27FC236}">
                <a16:creationId xmlns:a16="http://schemas.microsoft.com/office/drawing/2014/main" id="{49FFAAA7-B48C-41F6-9C98-0997D46472ED}"/>
              </a:ext>
            </a:extLst>
          </p:cNvPr>
          <p:cNvCxnSpPr/>
          <p:nvPr/>
        </p:nvCxnSpPr>
        <p:spPr>
          <a:xfrm>
            <a:off x="6473953" y="5208843"/>
            <a:ext cx="0" cy="678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14B4AE6-9CED-4FC1-9485-D7F776EEEE95}"/>
              </a:ext>
            </a:extLst>
          </p:cNvPr>
          <p:cNvCxnSpPr>
            <a:endCxn id="27" idx="3"/>
          </p:cNvCxnSpPr>
          <p:nvPr/>
        </p:nvCxnSpPr>
        <p:spPr>
          <a:xfrm flipH="1" flipV="1">
            <a:off x="3018773" y="4856239"/>
            <a:ext cx="2211543" cy="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D70AE10-9E03-4C51-9126-5FF5401F1C60}"/>
              </a:ext>
            </a:extLst>
          </p:cNvPr>
          <p:cNvCxnSpPr/>
          <p:nvPr/>
        </p:nvCxnSpPr>
        <p:spPr>
          <a:xfrm>
            <a:off x="7787763" y="4940552"/>
            <a:ext cx="1463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75C0A36-5465-47DF-8F70-3E2861B1EEDF}"/>
              </a:ext>
            </a:extLst>
          </p:cNvPr>
          <p:cNvSpPr/>
          <p:nvPr/>
        </p:nvSpPr>
        <p:spPr>
          <a:xfrm>
            <a:off x="5247085" y="5836474"/>
            <a:ext cx="2286395" cy="655186"/>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Behavior Implement (pool)</a:t>
            </a:r>
            <a:endParaRPr lang="en-IN" sz="1800" b="1" dirty="0">
              <a:solidFill>
                <a:schemeClr val="tx1"/>
              </a:solidFill>
            </a:endParaRPr>
          </a:p>
        </p:txBody>
      </p:sp>
    </p:spTree>
    <p:extLst>
      <p:ext uri="{BB962C8B-B14F-4D97-AF65-F5344CB8AC3E}">
        <p14:creationId xmlns:p14="http://schemas.microsoft.com/office/powerpoint/2010/main" val="329692059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RAP – The Big picture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4" name="Picture 3">
            <a:extLst>
              <a:ext uri="{FF2B5EF4-FFF2-40B4-BE49-F238E27FC236}">
                <a16:creationId xmlns:a16="http://schemas.microsoft.com/office/drawing/2014/main" id="{8145F746-C7DB-40B4-A495-B7BFD7574BA8}"/>
              </a:ext>
            </a:extLst>
          </p:cNvPr>
          <p:cNvPicPr>
            <a:picLocks noChangeAspect="1"/>
          </p:cNvPicPr>
          <p:nvPr/>
        </p:nvPicPr>
        <p:blipFill>
          <a:blip r:embed="rId3"/>
          <a:stretch>
            <a:fillRect/>
          </a:stretch>
        </p:blipFill>
        <p:spPr>
          <a:xfrm>
            <a:off x="631896" y="1019868"/>
            <a:ext cx="10647606" cy="5421075"/>
          </a:xfrm>
          <a:prstGeom prst="rect">
            <a:avLst/>
          </a:prstGeom>
        </p:spPr>
      </p:pic>
      <p:pic>
        <p:nvPicPr>
          <p:cNvPr id="2050" name="Picture 2" descr="Want Clipart Consumer Market - Consumer Vs Industrial Marketing, HD Png  Download , Transparent Png Image - PNGitem">
            <a:extLst>
              <a:ext uri="{FF2B5EF4-FFF2-40B4-BE49-F238E27FC236}">
                <a16:creationId xmlns:a16="http://schemas.microsoft.com/office/drawing/2014/main" id="{C9526CD2-7E5F-4561-8043-F3F9F4C78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4492" y="75925"/>
            <a:ext cx="2736304" cy="94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5992"/>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21891" y="139635"/>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FD49D4A9-EB6F-4F8B-922F-2D061B2CD218}"/>
              </a:ext>
            </a:extLst>
          </p:cNvPr>
          <p:cNvPicPr>
            <a:picLocks noChangeAspect="1"/>
          </p:cNvPicPr>
          <p:nvPr/>
        </p:nvPicPr>
        <p:blipFill>
          <a:blip r:embed="rId3"/>
          <a:stretch>
            <a:fillRect/>
          </a:stretch>
        </p:blipFill>
        <p:spPr>
          <a:xfrm>
            <a:off x="353760" y="1010340"/>
            <a:ext cx="11385267" cy="5547841"/>
          </a:xfrm>
          <a:prstGeom prst="rect">
            <a:avLst/>
          </a:prstGeom>
        </p:spPr>
      </p:pic>
    </p:spTree>
    <p:extLst>
      <p:ext uri="{BB962C8B-B14F-4D97-AF65-F5344CB8AC3E}">
        <p14:creationId xmlns:p14="http://schemas.microsoft.com/office/powerpoint/2010/main" val="575223070"/>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Our new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solidFill>
                  <a:srgbClr val="24292F"/>
                </a:solidFill>
                <a:latin typeface="-apple-system"/>
              </a:rPr>
              <a:t>From a structural point of view, a business object consists of a tree of entities that are linked by compositions. Every entity in this composition tree is an element that is modeled with a CDS entity. For our demo travel booking scenario, we will implement a 2-level hierarchy composition tree. </a:t>
            </a:r>
          </a:p>
          <a:p>
            <a:endParaRPr lang="en-US" sz="2000" dirty="0">
              <a:solidFill>
                <a:srgbClr val="24292F"/>
              </a:solidFill>
              <a:latin typeface="-apple-system"/>
            </a:endParaRPr>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3551B863-6473-4E2F-935F-BC3558197174}"/>
              </a:ext>
            </a:extLst>
          </p:cNvPr>
          <p:cNvPicPr>
            <a:picLocks noChangeAspect="1"/>
          </p:cNvPicPr>
          <p:nvPr/>
        </p:nvPicPr>
        <p:blipFill>
          <a:blip r:embed="rId3"/>
          <a:stretch>
            <a:fillRect/>
          </a:stretch>
        </p:blipFill>
        <p:spPr>
          <a:xfrm>
            <a:off x="6958508" y="2212619"/>
            <a:ext cx="4983912" cy="3147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37EFEE2E-39A3-4C2D-B81B-F7CD26824CA5}"/>
              </a:ext>
            </a:extLst>
          </p:cNvPr>
          <p:cNvSpPr/>
          <p:nvPr/>
        </p:nvSpPr>
        <p:spPr>
          <a:xfrm>
            <a:off x="609441" y="2060848"/>
            <a:ext cx="6092825" cy="3785652"/>
          </a:xfrm>
          <a:prstGeom prst="rect">
            <a:avLst/>
          </a:prstGeom>
        </p:spPr>
        <p:txBody>
          <a:bodyPr>
            <a:spAutoFit/>
          </a:bodyPr>
          <a:lstStyle/>
          <a:p>
            <a:r>
              <a:rPr lang="en-US" sz="2000" dirty="0">
                <a:solidFill>
                  <a:srgbClr val="24292F"/>
                </a:solidFill>
                <a:latin typeface="-apple-system"/>
              </a:rPr>
              <a:t>As depicted in the figure below, the 2-tier entity hierarchy for managing transactional data in our scenario consists of the following editable entities, with a 1: N cardinality on each level:</a:t>
            </a:r>
          </a:p>
          <a:p>
            <a:endParaRPr lang="en-US" sz="2000" dirty="0">
              <a:solidFill>
                <a:srgbClr val="24292F"/>
              </a:solidFill>
              <a:latin typeface="-apple-system"/>
            </a:endParaRPr>
          </a:p>
          <a:p>
            <a:pPr>
              <a:buFont typeface="Arial" panose="020B0604020202020204" pitchFamily="34" charset="0"/>
              <a:buChar char="•"/>
            </a:pPr>
            <a:r>
              <a:rPr lang="en-US" sz="2000" dirty="0">
                <a:solidFill>
                  <a:srgbClr val="24292F"/>
                </a:solidFill>
                <a:latin typeface="-apple-system"/>
              </a:rPr>
              <a:t>Travel</a:t>
            </a:r>
          </a:p>
          <a:p>
            <a:pPr>
              <a:buFont typeface="Arial" panose="020B0604020202020204" pitchFamily="34" charset="0"/>
              <a:buChar char="•"/>
            </a:pPr>
            <a:r>
              <a:rPr lang="en-US" sz="2000" dirty="0">
                <a:solidFill>
                  <a:srgbClr val="24292F"/>
                </a:solidFill>
                <a:latin typeface="-apple-system"/>
              </a:rPr>
              <a:t>Booking</a:t>
            </a:r>
          </a:p>
          <a:p>
            <a:endParaRPr lang="en-US" sz="2000" dirty="0">
              <a:solidFill>
                <a:srgbClr val="24292F"/>
              </a:solidFill>
              <a:latin typeface="-apple-system"/>
            </a:endParaRPr>
          </a:p>
          <a:p>
            <a:r>
              <a:rPr lang="en-US" sz="2000" dirty="0">
                <a:solidFill>
                  <a:srgbClr val="24292F"/>
                </a:solidFill>
                <a:latin typeface="-apple-system"/>
              </a:rPr>
              <a:t>i.e. each travel instance has 0..N bookings The figure below shows the composition relationship between the travel and the (flight) booking entities, where the travel entity represents the root of the data model.</a:t>
            </a:r>
          </a:p>
        </p:txBody>
      </p:sp>
    </p:spTree>
    <p:extLst>
      <p:ext uri="{BB962C8B-B14F-4D97-AF65-F5344CB8AC3E}">
        <p14:creationId xmlns:p14="http://schemas.microsoft.com/office/powerpoint/2010/main" val="3371462558"/>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45E4BB-76AA-66AD-4B01-3BA8D367FE2D}"/>
              </a:ext>
            </a:extLst>
          </p:cNvPr>
          <p:cNvSpPr/>
          <p:nvPr/>
        </p:nvSpPr>
        <p:spPr>
          <a:xfrm>
            <a:off x="1406905" y="26622"/>
            <a:ext cx="1944216" cy="15121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Calculator</a:t>
            </a:r>
          </a:p>
          <a:p>
            <a:pPr algn="ctr"/>
            <a:r>
              <a:rPr lang="en-US" dirty="0"/>
              <a:t>3</a:t>
            </a:r>
            <a:r>
              <a:rPr lang="en-US" baseline="30000" dirty="0"/>
              <a:t>rd</a:t>
            </a:r>
            <a:r>
              <a:rPr lang="en-US" dirty="0"/>
              <a:t> – 6</a:t>
            </a:r>
            <a:r>
              <a:rPr lang="en-US" baseline="30000" dirty="0"/>
              <a:t>th</a:t>
            </a:r>
            <a:endParaRPr lang="en-US" dirty="0"/>
          </a:p>
          <a:p>
            <a:pPr algn="ctr"/>
            <a:r>
              <a:rPr lang="en-US" sz="1600" dirty="0"/>
              <a:t>Addition, subtraction</a:t>
            </a:r>
          </a:p>
        </p:txBody>
      </p:sp>
      <p:sp>
        <p:nvSpPr>
          <p:cNvPr id="5" name="Rectangle 4">
            <a:extLst>
              <a:ext uri="{FF2B5EF4-FFF2-40B4-BE49-F238E27FC236}">
                <a16:creationId xmlns:a16="http://schemas.microsoft.com/office/drawing/2014/main" id="{F9C05132-8DF8-EC3E-F54C-43CDABB89953}"/>
              </a:ext>
            </a:extLst>
          </p:cNvPr>
          <p:cNvSpPr/>
          <p:nvPr/>
        </p:nvSpPr>
        <p:spPr>
          <a:xfrm>
            <a:off x="8073334" y="188640"/>
            <a:ext cx="1944216" cy="15121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Calculator</a:t>
            </a:r>
          </a:p>
          <a:p>
            <a:pPr algn="ctr"/>
            <a:r>
              <a:rPr lang="en-US" sz="1600" dirty="0"/>
              <a:t>7 and above</a:t>
            </a:r>
          </a:p>
          <a:p>
            <a:pPr algn="ctr"/>
            <a:r>
              <a:rPr lang="en-US" sz="1600" dirty="0"/>
              <a:t>Addition, multiplication, division</a:t>
            </a:r>
          </a:p>
        </p:txBody>
      </p:sp>
      <p:sp>
        <p:nvSpPr>
          <p:cNvPr id="6" name="Rectangle 5">
            <a:extLst>
              <a:ext uri="{FF2B5EF4-FFF2-40B4-BE49-F238E27FC236}">
                <a16:creationId xmlns:a16="http://schemas.microsoft.com/office/drawing/2014/main" id="{96F25A2C-D109-4162-A82B-E128AB04B25A}"/>
              </a:ext>
            </a:extLst>
          </p:cNvPr>
          <p:cNvSpPr/>
          <p:nvPr/>
        </p:nvSpPr>
        <p:spPr>
          <a:xfrm>
            <a:off x="5014292" y="4725144"/>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7" name="Rectangle: Rounded Corners 6">
            <a:extLst>
              <a:ext uri="{FF2B5EF4-FFF2-40B4-BE49-F238E27FC236}">
                <a16:creationId xmlns:a16="http://schemas.microsoft.com/office/drawing/2014/main" id="{05B6F739-AABA-73A2-F123-7E612CDCCC59}"/>
              </a:ext>
            </a:extLst>
          </p:cNvPr>
          <p:cNvSpPr/>
          <p:nvPr/>
        </p:nvSpPr>
        <p:spPr>
          <a:xfrm>
            <a:off x="4835570" y="4221088"/>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E63EC46-3872-F37E-9FEF-B3A5C0DF37EF}"/>
              </a:ext>
            </a:extLst>
          </p:cNvPr>
          <p:cNvSpPr/>
          <p:nvPr/>
        </p:nvSpPr>
        <p:spPr>
          <a:xfrm>
            <a:off x="6310436" y="4869160"/>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1" name="Rectangle: Rounded Corners 10">
            <a:extLst>
              <a:ext uri="{FF2B5EF4-FFF2-40B4-BE49-F238E27FC236}">
                <a16:creationId xmlns:a16="http://schemas.microsoft.com/office/drawing/2014/main" id="{6DD57650-48D2-7863-CCB6-C735DC06B827}"/>
              </a:ext>
            </a:extLst>
          </p:cNvPr>
          <p:cNvSpPr/>
          <p:nvPr/>
        </p:nvSpPr>
        <p:spPr>
          <a:xfrm>
            <a:off x="6310436" y="5265204"/>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Rounded Corners 11">
            <a:extLst>
              <a:ext uri="{FF2B5EF4-FFF2-40B4-BE49-F238E27FC236}">
                <a16:creationId xmlns:a16="http://schemas.microsoft.com/office/drawing/2014/main" id="{94F2E6AE-7AE4-FBD5-0E22-8E5BF3AE536F}"/>
              </a:ext>
            </a:extLst>
          </p:cNvPr>
          <p:cNvSpPr/>
          <p:nvPr/>
        </p:nvSpPr>
        <p:spPr>
          <a:xfrm>
            <a:off x="5150280" y="5297851"/>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3" name="Rectangle: Rounded Corners 12">
            <a:extLst>
              <a:ext uri="{FF2B5EF4-FFF2-40B4-BE49-F238E27FC236}">
                <a16:creationId xmlns:a16="http://schemas.microsoft.com/office/drawing/2014/main" id="{AEB8F49A-4845-CE68-C35C-3D16F30DFC03}"/>
              </a:ext>
            </a:extLst>
          </p:cNvPr>
          <p:cNvSpPr/>
          <p:nvPr/>
        </p:nvSpPr>
        <p:spPr>
          <a:xfrm>
            <a:off x="5150281" y="4893786"/>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4" name="Rectangle 13">
            <a:extLst>
              <a:ext uri="{FF2B5EF4-FFF2-40B4-BE49-F238E27FC236}">
                <a16:creationId xmlns:a16="http://schemas.microsoft.com/office/drawing/2014/main" id="{BCC932DB-BBC8-EBB2-1173-4D6E6A0D89E1}"/>
              </a:ext>
            </a:extLst>
          </p:cNvPr>
          <p:cNvSpPr/>
          <p:nvPr/>
        </p:nvSpPr>
        <p:spPr>
          <a:xfrm>
            <a:off x="515090" y="3969060"/>
            <a:ext cx="3456384" cy="50405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Projection</a:t>
            </a:r>
          </a:p>
        </p:txBody>
      </p:sp>
      <p:sp>
        <p:nvSpPr>
          <p:cNvPr id="15" name="Rectangle 14">
            <a:extLst>
              <a:ext uri="{FF2B5EF4-FFF2-40B4-BE49-F238E27FC236}">
                <a16:creationId xmlns:a16="http://schemas.microsoft.com/office/drawing/2014/main" id="{A0F1C200-A833-0560-7134-344C3E1C1FD5}"/>
              </a:ext>
            </a:extLst>
          </p:cNvPr>
          <p:cNvSpPr/>
          <p:nvPr/>
        </p:nvSpPr>
        <p:spPr>
          <a:xfrm>
            <a:off x="7470849" y="3945777"/>
            <a:ext cx="3456384" cy="50405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Projection</a:t>
            </a:r>
          </a:p>
        </p:txBody>
      </p:sp>
      <p:cxnSp>
        <p:nvCxnSpPr>
          <p:cNvPr id="17" name="Connector: Elbow 16">
            <a:extLst>
              <a:ext uri="{FF2B5EF4-FFF2-40B4-BE49-F238E27FC236}">
                <a16:creationId xmlns:a16="http://schemas.microsoft.com/office/drawing/2014/main" id="{C45BBFB6-9142-8241-18B3-8521A6F4C1DF}"/>
              </a:ext>
            </a:extLst>
          </p:cNvPr>
          <p:cNvCxnSpPr>
            <a:stCxn id="6" idx="1"/>
            <a:endCxn id="14" idx="2"/>
          </p:cNvCxnSpPr>
          <p:nvPr/>
        </p:nvCxnSpPr>
        <p:spPr>
          <a:xfrm rot="10800000">
            <a:off x="2243282" y="4473116"/>
            <a:ext cx="2771010" cy="10801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4A913A4-304E-1A98-44F4-990330494602}"/>
              </a:ext>
            </a:extLst>
          </p:cNvPr>
          <p:cNvSpPr/>
          <p:nvPr/>
        </p:nvSpPr>
        <p:spPr>
          <a:xfrm>
            <a:off x="1451839" y="2230143"/>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19" name="Rectangle: Rounded Corners 18">
            <a:extLst>
              <a:ext uri="{FF2B5EF4-FFF2-40B4-BE49-F238E27FC236}">
                <a16:creationId xmlns:a16="http://schemas.microsoft.com/office/drawing/2014/main" id="{00A78DE5-52A3-6993-CFE9-6B3CB5BD8773}"/>
              </a:ext>
            </a:extLst>
          </p:cNvPr>
          <p:cNvSpPr/>
          <p:nvPr/>
        </p:nvSpPr>
        <p:spPr>
          <a:xfrm>
            <a:off x="1273117" y="1726087"/>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833E799-C959-38C6-5B8E-CDE7B9A8BD33}"/>
              </a:ext>
            </a:extLst>
          </p:cNvPr>
          <p:cNvSpPr/>
          <p:nvPr/>
        </p:nvSpPr>
        <p:spPr>
          <a:xfrm>
            <a:off x="2747983" y="2374159"/>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1" name="Rectangle: Rounded Corners 20">
            <a:extLst>
              <a:ext uri="{FF2B5EF4-FFF2-40B4-BE49-F238E27FC236}">
                <a16:creationId xmlns:a16="http://schemas.microsoft.com/office/drawing/2014/main" id="{F007A400-89DF-C870-4422-B1698A36406A}"/>
              </a:ext>
            </a:extLst>
          </p:cNvPr>
          <p:cNvSpPr/>
          <p:nvPr/>
        </p:nvSpPr>
        <p:spPr>
          <a:xfrm>
            <a:off x="2747983" y="2770203"/>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5" name="Rectangle 24">
            <a:extLst>
              <a:ext uri="{FF2B5EF4-FFF2-40B4-BE49-F238E27FC236}">
                <a16:creationId xmlns:a16="http://schemas.microsoft.com/office/drawing/2014/main" id="{34B50F68-2BBB-CBAC-801C-4C9BF6BFAEF2}"/>
              </a:ext>
            </a:extLst>
          </p:cNvPr>
          <p:cNvSpPr/>
          <p:nvPr/>
        </p:nvSpPr>
        <p:spPr>
          <a:xfrm>
            <a:off x="8143400" y="2240550"/>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26" name="Rectangle: Rounded Corners 25">
            <a:extLst>
              <a:ext uri="{FF2B5EF4-FFF2-40B4-BE49-F238E27FC236}">
                <a16:creationId xmlns:a16="http://schemas.microsoft.com/office/drawing/2014/main" id="{F94748CA-2C5D-CA73-3A13-84B8B88ADF71}"/>
              </a:ext>
            </a:extLst>
          </p:cNvPr>
          <p:cNvSpPr/>
          <p:nvPr/>
        </p:nvSpPr>
        <p:spPr>
          <a:xfrm>
            <a:off x="7964678" y="1736494"/>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EE3797BD-48B5-D2A4-2150-2BAAC2D57751}"/>
              </a:ext>
            </a:extLst>
          </p:cNvPr>
          <p:cNvSpPr/>
          <p:nvPr/>
        </p:nvSpPr>
        <p:spPr>
          <a:xfrm>
            <a:off x="9439544" y="2384566"/>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1" name="Rectangle: Rounded Corners 30">
            <a:extLst>
              <a:ext uri="{FF2B5EF4-FFF2-40B4-BE49-F238E27FC236}">
                <a16:creationId xmlns:a16="http://schemas.microsoft.com/office/drawing/2014/main" id="{4720446F-6C7F-BEB8-DA7D-77D962E7B7A4}"/>
              </a:ext>
            </a:extLst>
          </p:cNvPr>
          <p:cNvSpPr/>
          <p:nvPr/>
        </p:nvSpPr>
        <p:spPr>
          <a:xfrm>
            <a:off x="8221903" y="2814364"/>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2" name="Rectangle: Rounded Corners 31">
            <a:extLst>
              <a:ext uri="{FF2B5EF4-FFF2-40B4-BE49-F238E27FC236}">
                <a16:creationId xmlns:a16="http://schemas.microsoft.com/office/drawing/2014/main" id="{B34C8FA7-6C26-374C-2D73-AE72DA8C3291}"/>
              </a:ext>
            </a:extLst>
          </p:cNvPr>
          <p:cNvSpPr/>
          <p:nvPr/>
        </p:nvSpPr>
        <p:spPr>
          <a:xfrm>
            <a:off x="8221904" y="2410299"/>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34" name="Connector: Elbow 33">
            <a:extLst>
              <a:ext uri="{FF2B5EF4-FFF2-40B4-BE49-F238E27FC236}">
                <a16:creationId xmlns:a16="http://schemas.microsoft.com/office/drawing/2014/main" id="{21DED0B6-8AC5-C6A9-9CD9-C9EBDEFE13A0}"/>
              </a:ext>
            </a:extLst>
          </p:cNvPr>
          <p:cNvCxnSpPr>
            <a:stCxn id="6" idx="3"/>
            <a:endCxn id="15" idx="2"/>
          </p:cNvCxnSpPr>
          <p:nvPr/>
        </p:nvCxnSpPr>
        <p:spPr>
          <a:xfrm flipV="1">
            <a:off x="6742484" y="4449833"/>
            <a:ext cx="2456557" cy="11034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668" y="107334"/>
            <a:ext cx="10969943" cy="711081"/>
          </a:xfrm>
        </p:spPr>
        <p:txBody>
          <a:bodyPr>
            <a:noAutofit/>
          </a:bodyPr>
          <a:lstStyle/>
          <a:p>
            <a:r>
              <a:rPr lang="en-US" dirty="0">
                <a:latin typeface="Cooper Black" panose="0208090404030B020404" pitchFamily="18" charset="0"/>
              </a:rPr>
              <a:t>Our Demo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3" name="Rounded Rectangle 2"/>
          <p:cNvSpPr/>
          <p:nvPr/>
        </p:nvSpPr>
        <p:spPr>
          <a:xfrm>
            <a:off x="-170284" y="1110752"/>
            <a:ext cx="10781953" cy="54964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800" dirty="0">
                <a:solidFill>
                  <a:schemeClr val="tx1"/>
                </a:solidFill>
              </a:rPr>
              <a:t>This demo scenario uses two projections with a different service scope. The resulting apps represent two role-based approaches to managing travels.</a:t>
            </a:r>
          </a:p>
          <a:p>
            <a:pPr algn="just"/>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One business object projection uses the BO characteristics and the operations that are relevant for processing travel data. This resulting UI service serves the role of a data processor. The responsible person can enter the information about travels, bookings into the role-based app for processing travel data. This person needs functionality to create, update and delete entries on all three tiers of the business object. In addition, the action CreateByTravelTemplate is designed to facilitate the creation of new travel entries. The instance-bound action reads the values of the selected entry and creates a new entry based on these values with some deviations for the TravelID and the travel dates.</a:t>
            </a:r>
          </a:p>
          <a:p>
            <a:pPr marL="285750" indent="-285750" algn="just">
              <a:buFont typeface="Wingdings" panose="05000000000000000000" pitchFamily="2" charset="2"/>
              <a:buChar char="§"/>
            </a:pPr>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The other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a:p>
            <a:pPr algn="just"/>
            <a:endParaRPr lang="en-US" sz="1800" dirty="0">
              <a:solidFill>
                <a:schemeClr val="tx1"/>
              </a:solidFill>
            </a:endParaRPr>
          </a:p>
          <a:p>
            <a:pPr algn="just"/>
            <a:endParaRPr lang="en-US" sz="1800" dirty="0">
              <a:solidFill>
                <a:schemeClr val="tx1"/>
              </a:solidFill>
            </a:endParaRPr>
          </a:p>
          <a:p>
            <a:pPr algn="just"/>
            <a:endParaRPr lang="en-US" sz="1800" dirty="0">
              <a:solidFill>
                <a:schemeClr val="tx1"/>
              </a:solidFill>
            </a:endParaRPr>
          </a:p>
        </p:txBody>
      </p:sp>
      <p:sp>
        <p:nvSpPr>
          <p:cNvPr id="6" name="TextBox 5">
            <a:extLst>
              <a:ext uri="{FF2B5EF4-FFF2-40B4-BE49-F238E27FC236}">
                <a16:creationId xmlns:a16="http://schemas.microsoft.com/office/drawing/2014/main" id="{BB721AB6-43E1-467B-88E6-397DF0F6B2D2}"/>
              </a:ext>
            </a:extLst>
          </p:cNvPr>
          <p:cNvSpPr txBox="1"/>
          <p:nvPr/>
        </p:nvSpPr>
        <p:spPr>
          <a:xfrm>
            <a:off x="10617530" y="3042278"/>
            <a:ext cx="1152128" cy="369332"/>
          </a:xfrm>
          <a:prstGeom prst="rect">
            <a:avLst/>
          </a:prstGeom>
          <a:noFill/>
        </p:spPr>
        <p:txBody>
          <a:bodyPr wrap="square" rtlCol="0">
            <a:spAutoFit/>
          </a:bodyPr>
          <a:lstStyle/>
          <a:p>
            <a:r>
              <a:rPr lang="en-US" sz="1800" b="1" dirty="0"/>
              <a:t>Processor</a:t>
            </a:r>
            <a:endParaRPr lang="en-IN" sz="1800" b="1" dirty="0"/>
          </a:p>
        </p:txBody>
      </p:sp>
      <p:pic>
        <p:nvPicPr>
          <p:cNvPr id="7" name="Picture 2" descr="Free User, Download Free User png images, Free ClipArts on Clipart Library">
            <a:extLst>
              <a:ext uri="{FF2B5EF4-FFF2-40B4-BE49-F238E27FC236}">
                <a16:creationId xmlns:a16="http://schemas.microsoft.com/office/drawing/2014/main" id="{54A2C68F-3B3B-4D2E-93B0-167E3D47D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11669" y="1917165"/>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2A256E-C220-4D96-BE08-291506C3C4EC}"/>
              </a:ext>
            </a:extLst>
          </p:cNvPr>
          <p:cNvSpPr txBox="1"/>
          <p:nvPr/>
        </p:nvSpPr>
        <p:spPr>
          <a:xfrm>
            <a:off x="10648271" y="5447010"/>
            <a:ext cx="1152128" cy="369332"/>
          </a:xfrm>
          <a:prstGeom prst="rect">
            <a:avLst/>
          </a:prstGeom>
          <a:noFill/>
        </p:spPr>
        <p:txBody>
          <a:bodyPr wrap="square" rtlCol="0">
            <a:spAutoFit/>
          </a:bodyPr>
          <a:lstStyle/>
          <a:p>
            <a:r>
              <a:rPr lang="en-US" sz="1800" b="1" dirty="0"/>
              <a:t>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99166" y="4251999"/>
            <a:ext cx="850339" cy="1195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5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Projections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4" name="Picture 3">
            <a:extLst>
              <a:ext uri="{FF2B5EF4-FFF2-40B4-BE49-F238E27FC236}">
                <a16:creationId xmlns:a16="http://schemas.microsoft.com/office/drawing/2014/main" id="{06885F8B-D903-47FD-A0C9-45FDA7C01EE9}"/>
              </a:ext>
            </a:extLst>
          </p:cNvPr>
          <p:cNvPicPr>
            <a:picLocks noChangeAspect="1"/>
          </p:cNvPicPr>
          <p:nvPr/>
        </p:nvPicPr>
        <p:blipFill>
          <a:blip r:embed="rId3"/>
          <a:stretch>
            <a:fillRect/>
          </a:stretch>
        </p:blipFill>
        <p:spPr>
          <a:xfrm>
            <a:off x="1557908" y="908720"/>
            <a:ext cx="8823231" cy="5563449"/>
          </a:xfrm>
          <a:prstGeom prst="rect">
            <a:avLst/>
          </a:prstGeom>
        </p:spPr>
      </p:pic>
    </p:spTree>
    <p:extLst>
      <p:ext uri="{BB962C8B-B14F-4D97-AF65-F5344CB8AC3E}">
        <p14:creationId xmlns:p14="http://schemas.microsoft.com/office/powerpoint/2010/main" val="4015117121"/>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24E90-0579-4E20-B960-CEBB8EBE57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EA2A2DB-BFF3-2B55-0A1F-319A6EE3C024}"/>
              </a:ext>
            </a:extLst>
          </p:cNvPr>
          <p:cNvSpPr>
            <a:spLocks noGrp="1"/>
          </p:cNvSpPr>
          <p:nvPr>
            <p:ph type="title"/>
          </p:nvPr>
        </p:nvSpPr>
        <p:spPr>
          <a:xfrm>
            <a:off x="261764" y="138393"/>
            <a:ext cx="10513168" cy="478800"/>
          </a:xfrm>
        </p:spPr>
        <p:txBody>
          <a:bodyPr/>
          <a:lstStyle/>
          <a:p>
            <a:r>
              <a:rPr lang="en-US" sz="3200" b="1" i="0" dirty="0">
                <a:solidFill>
                  <a:srgbClr val="000000"/>
                </a:solidFill>
                <a:effectLst/>
                <a:latin typeface="Cooper Black" panose="0208090404030B020404" pitchFamily="18" charset="0"/>
              </a:rPr>
              <a:t>Title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4555A009-8CB5-603E-0C8A-40D64361CB9C}"/>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63F133C2-B4CF-210D-A4F1-54C5D4E3CA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5" name="TextBox 4">
            <a:extLst>
              <a:ext uri="{FF2B5EF4-FFF2-40B4-BE49-F238E27FC236}">
                <a16:creationId xmlns:a16="http://schemas.microsoft.com/office/drawing/2014/main" id="{77BF2BA8-6F3B-C26C-6A84-F9EC64963661}"/>
              </a:ext>
            </a:extLst>
          </p:cNvPr>
          <p:cNvSpPr txBox="1"/>
          <p:nvPr/>
        </p:nvSpPr>
        <p:spPr>
          <a:xfrm>
            <a:off x="261764" y="764704"/>
            <a:ext cx="11593288" cy="338554"/>
          </a:xfrm>
          <a:prstGeom prst="rect">
            <a:avLst/>
          </a:prstGeom>
          <a:noFill/>
        </p:spPr>
        <p:txBody>
          <a:bodyPr wrap="square" rtlCol="0">
            <a:spAutoFit/>
          </a:bodyPr>
          <a:lstStyle/>
          <a:p>
            <a:r>
              <a:rPr lang="en-IN" sz="1600" dirty="0"/>
              <a:t>content</a:t>
            </a:r>
          </a:p>
        </p:txBody>
      </p:sp>
    </p:spTree>
    <p:extLst>
      <p:ext uri="{BB962C8B-B14F-4D97-AF65-F5344CB8AC3E}">
        <p14:creationId xmlns:p14="http://schemas.microsoft.com/office/powerpoint/2010/main" val="419368724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Analytic List Page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TextBox 1">
            <a:extLst>
              <a:ext uri="{FF2B5EF4-FFF2-40B4-BE49-F238E27FC236}">
                <a16:creationId xmlns:a16="http://schemas.microsoft.com/office/drawing/2014/main" id="{122EB5A8-D11B-43B3-BD62-C71ABD1233B4}"/>
              </a:ext>
            </a:extLst>
          </p:cNvPr>
          <p:cNvSpPr txBox="1"/>
          <p:nvPr/>
        </p:nvSpPr>
        <p:spPr>
          <a:xfrm>
            <a:off x="206824" y="840508"/>
            <a:ext cx="11605503" cy="646163"/>
          </a:xfrm>
          <a:prstGeom prst="rect">
            <a:avLst/>
          </a:prstGeom>
          <a:noFill/>
        </p:spPr>
        <p:txBody>
          <a:bodyPr wrap="square" rtlCol="0">
            <a:spAutoFit/>
          </a:bodyPr>
          <a:lstStyle/>
          <a:p>
            <a:pPr defTabSz="914126"/>
            <a:r>
              <a:rPr lang="en-US" sz="1799" dirty="0">
                <a:solidFill>
                  <a:prstClr val="black"/>
                </a:solidFill>
                <a:latin typeface="Calibri"/>
              </a:rPr>
              <a:t>A ALP is used to display analytics as well as line item data in list. We can analyze data distribution across multiple dimensions for our measures. It also allows along with filter bar a special types of filter called </a:t>
            </a:r>
            <a:r>
              <a:rPr lang="en-US" sz="1799" b="1" dirty="0">
                <a:solidFill>
                  <a:prstClr val="black"/>
                </a:solidFill>
                <a:latin typeface="Calibri"/>
              </a:rPr>
              <a:t>visual filter.</a:t>
            </a:r>
            <a:endParaRPr lang="en-US" sz="1799" dirty="0">
              <a:solidFill>
                <a:prstClr val="black"/>
              </a:solidFill>
              <a:latin typeface="Calibri"/>
            </a:endParaRPr>
          </a:p>
        </p:txBody>
      </p:sp>
      <p:pic>
        <p:nvPicPr>
          <p:cNvPr id="3" name="Picture 2">
            <a:extLst>
              <a:ext uri="{FF2B5EF4-FFF2-40B4-BE49-F238E27FC236}">
                <a16:creationId xmlns:a16="http://schemas.microsoft.com/office/drawing/2014/main" id="{6BE3FD15-9545-41BD-87F7-F0C7BB66BC60}"/>
              </a:ext>
            </a:extLst>
          </p:cNvPr>
          <p:cNvPicPr>
            <a:picLocks noChangeAspect="1"/>
          </p:cNvPicPr>
          <p:nvPr/>
        </p:nvPicPr>
        <p:blipFill>
          <a:blip r:embed="rId3"/>
          <a:stretch>
            <a:fillRect/>
          </a:stretch>
        </p:blipFill>
        <p:spPr>
          <a:xfrm>
            <a:off x="1140524" y="1930309"/>
            <a:ext cx="8836898" cy="4390834"/>
          </a:xfrm>
          <a:prstGeom prst="rect">
            <a:avLst/>
          </a:prstGeom>
        </p:spPr>
      </p:pic>
    </p:spTree>
    <p:extLst>
      <p:ext uri="{BB962C8B-B14F-4D97-AF65-F5344CB8AC3E}">
        <p14:creationId xmlns:p14="http://schemas.microsoft.com/office/powerpoint/2010/main" val="2172632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a pen in a notebook&#10;&#10;Description automatically generated with low confidence">
            <a:extLst>
              <a:ext uri="{FF2B5EF4-FFF2-40B4-BE49-F238E27FC236}">
                <a16:creationId xmlns:a16="http://schemas.microsoft.com/office/drawing/2014/main" id="{B7A383F1-B332-C3B3-2D54-50078A8117E1}"/>
              </a:ext>
            </a:extLst>
          </p:cNvPr>
          <p:cNvPicPr>
            <a:picLocks noGrp="1" noChangeAspect="1"/>
          </p:cNvPicPr>
          <p:nvPr>
            <p:ph type="pic" sz="quarter" idx="12"/>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206625"/>
            <a:ext cx="12188825" cy="3182938"/>
          </a:xfrm>
        </p:spPr>
      </p:pic>
      <p:sp>
        <p:nvSpPr>
          <p:cNvPr id="2" name="Title 1">
            <a:extLst>
              <a:ext uri="{FF2B5EF4-FFF2-40B4-BE49-F238E27FC236}">
                <a16:creationId xmlns:a16="http://schemas.microsoft.com/office/drawing/2014/main" id="{2B417D41-2D1C-FD0F-5664-A52D34F78A27}"/>
              </a:ext>
            </a:extLst>
          </p:cNvPr>
          <p:cNvSpPr>
            <a:spLocks noGrp="1"/>
          </p:cNvSpPr>
          <p:nvPr>
            <p:ph type="title"/>
          </p:nvPr>
        </p:nvSpPr>
        <p:spPr>
          <a:xfrm>
            <a:off x="1651058" y="728462"/>
            <a:ext cx="8886708" cy="1188370"/>
          </a:xfrm>
        </p:spPr>
        <p:txBody>
          <a:bodyPr/>
          <a:lstStyle/>
          <a:p>
            <a:r>
              <a:rPr lang="en-US" sz="5400" dirty="0"/>
              <a:t>Questions?</a:t>
            </a:r>
          </a:p>
        </p:txBody>
      </p:sp>
      <p:sp>
        <p:nvSpPr>
          <p:cNvPr id="6" name="Rectangle 5">
            <a:extLst>
              <a:ext uri="{FF2B5EF4-FFF2-40B4-BE49-F238E27FC236}">
                <a16:creationId xmlns:a16="http://schemas.microsoft.com/office/drawing/2014/main" id="{CA2CB3F1-C977-3187-782E-5D7930F6594C}"/>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0080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ck on a wall&#10;&#10;Description automatically generated with medium confidence">
            <a:extLst>
              <a:ext uri="{FF2B5EF4-FFF2-40B4-BE49-F238E27FC236}">
                <a16:creationId xmlns:a16="http://schemas.microsoft.com/office/drawing/2014/main" id="{E434A80B-4880-808E-70C8-B347C5B0291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133972" y="0"/>
            <a:ext cx="5760640" cy="6858000"/>
          </a:xfrm>
        </p:spPr>
      </p:pic>
      <p:sp>
        <p:nvSpPr>
          <p:cNvPr id="4" name="Rectangle 3">
            <a:extLst>
              <a:ext uri="{FF2B5EF4-FFF2-40B4-BE49-F238E27FC236}">
                <a16:creationId xmlns:a16="http://schemas.microsoft.com/office/drawing/2014/main" id="{CC25EAAF-B157-4C19-3FC6-28EC796F10B8}"/>
              </a:ext>
            </a:extLst>
          </p:cNvPr>
          <p:cNvSpPr/>
          <p:nvPr/>
        </p:nvSpPr>
        <p:spPr>
          <a:xfrm>
            <a:off x="7518400" y="0"/>
            <a:ext cx="4670424" cy="6858000"/>
          </a:xfrm>
          <a:prstGeom prst="rect">
            <a:avLst/>
          </a:prstGeom>
          <a:gradFill>
            <a:gsLst>
              <a:gs pos="400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52F5AEC-EA17-C090-17EB-A923D0D40815}"/>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9D159A5-3D84-FC6E-7C02-7CC596336911}"/>
              </a:ext>
            </a:extLst>
          </p:cNvPr>
          <p:cNvGrpSpPr/>
          <p:nvPr/>
        </p:nvGrpSpPr>
        <p:grpSpPr>
          <a:xfrm>
            <a:off x="8039515" y="2130630"/>
            <a:ext cx="3649371" cy="2395427"/>
            <a:chOff x="8039516" y="1953264"/>
            <a:chExt cx="3142204" cy="2395427"/>
          </a:xfrm>
        </p:grpSpPr>
        <p:grpSp>
          <p:nvGrpSpPr>
            <p:cNvPr id="30" name="Group 29">
              <a:extLst>
                <a:ext uri="{FF2B5EF4-FFF2-40B4-BE49-F238E27FC236}">
                  <a16:creationId xmlns:a16="http://schemas.microsoft.com/office/drawing/2014/main" id="{DBF9E201-17B2-8A0A-B1BF-0531028D22DC}"/>
                </a:ext>
              </a:extLst>
            </p:cNvPr>
            <p:cNvGrpSpPr/>
            <p:nvPr/>
          </p:nvGrpSpPr>
          <p:grpSpPr>
            <a:xfrm>
              <a:off x="8039516" y="1953264"/>
              <a:ext cx="3117556" cy="830997"/>
              <a:chOff x="8216676" y="2308864"/>
              <a:chExt cx="3117556" cy="830997"/>
            </a:xfrm>
          </p:grpSpPr>
          <p:sp>
            <p:nvSpPr>
              <p:cNvPr id="12" name="Rectangle 11">
                <a:extLst>
                  <a:ext uri="{FF2B5EF4-FFF2-40B4-BE49-F238E27FC236}">
                    <a16:creationId xmlns:a16="http://schemas.microsoft.com/office/drawing/2014/main" id="{EAD51693-38A1-535A-1351-E63EB58A0EFC}"/>
                  </a:ext>
                </a:extLst>
              </p:cNvPr>
              <p:cNvSpPr/>
              <p:nvPr/>
            </p:nvSpPr>
            <p:spPr>
              <a:xfrm>
                <a:off x="8664978" y="2308864"/>
                <a:ext cx="2669254" cy="830997"/>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Anubhav.abap@gmail.com</a:t>
                </a:r>
              </a:p>
              <a:p>
                <a:pPr>
                  <a:defRPr/>
                </a:pPr>
                <a:r>
                  <a:rPr lang="en-US" sz="1600" kern="0" dirty="0">
                    <a:solidFill>
                      <a:schemeClr val="bg1"/>
                    </a:solidFill>
                    <a:cs typeface="Arial" panose="020B0604020202020204" pitchFamily="34" charset="0"/>
                  </a:rPr>
                  <a:t>contact@anubhavtrainings.com</a:t>
                </a:r>
              </a:p>
            </p:txBody>
          </p:sp>
          <p:grpSp>
            <p:nvGrpSpPr>
              <p:cNvPr id="13" name="Group 12">
                <a:extLst>
                  <a:ext uri="{FF2B5EF4-FFF2-40B4-BE49-F238E27FC236}">
                    <a16:creationId xmlns:a16="http://schemas.microsoft.com/office/drawing/2014/main" id="{48A2CAB4-1E32-F76D-740E-1C488F62110F}"/>
                  </a:ext>
                </a:extLst>
              </p:cNvPr>
              <p:cNvGrpSpPr/>
              <p:nvPr/>
            </p:nvGrpSpPr>
            <p:grpSpPr>
              <a:xfrm>
                <a:off x="8216676" y="2570966"/>
                <a:ext cx="216451" cy="306793"/>
                <a:chOff x="-2689225" y="1136650"/>
                <a:chExt cx="3708401" cy="5256212"/>
              </a:xfrm>
              <a:solidFill>
                <a:schemeClr val="bg1"/>
              </a:solidFill>
            </p:grpSpPr>
            <p:sp>
              <p:nvSpPr>
                <p:cNvPr id="21" name="Freeform 5">
                  <a:extLst>
                    <a:ext uri="{FF2B5EF4-FFF2-40B4-BE49-F238E27FC236}">
                      <a16:creationId xmlns:a16="http://schemas.microsoft.com/office/drawing/2014/main" id="{B46A3159-021F-E57F-7C9F-F3846FBBF8E3}"/>
                    </a:ext>
                  </a:extLst>
                </p:cNvPr>
                <p:cNvSpPr>
                  <a:spLocks noEditPoints="1"/>
                </p:cNvSpPr>
                <p:nvPr/>
              </p:nvSpPr>
              <p:spPr bwMode="auto">
                <a:xfrm>
                  <a:off x="-2689225" y="1136650"/>
                  <a:ext cx="3708401" cy="5256212"/>
                </a:xfrm>
                <a:custGeom>
                  <a:avLst/>
                  <a:gdLst>
                    <a:gd name="T0" fmla="*/ 861 w 1722"/>
                    <a:gd name="T1" fmla="*/ 0 h 2448"/>
                    <a:gd name="T2" fmla="*/ 0 w 1722"/>
                    <a:gd name="T3" fmla="*/ 861 h 2448"/>
                    <a:gd name="T4" fmla="*/ 129 w 1722"/>
                    <a:gd name="T5" fmla="*/ 1313 h 2448"/>
                    <a:gd name="T6" fmla="*/ 812 w 1722"/>
                    <a:gd name="T7" fmla="*/ 2414 h 2448"/>
                    <a:gd name="T8" fmla="*/ 873 w 1722"/>
                    <a:gd name="T9" fmla="*/ 2448 h 2448"/>
                    <a:gd name="T10" fmla="*/ 874 w 1722"/>
                    <a:gd name="T11" fmla="*/ 2448 h 2448"/>
                    <a:gd name="T12" fmla="*/ 934 w 1722"/>
                    <a:gd name="T13" fmla="*/ 2413 h 2448"/>
                    <a:gd name="T14" fmla="*/ 1600 w 1722"/>
                    <a:gd name="T15" fmla="*/ 1302 h 2448"/>
                    <a:gd name="T16" fmla="*/ 1722 w 1722"/>
                    <a:gd name="T17" fmla="*/ 861 h 2448"/>
                    <a:gd name="T18" fmla="*/ 861 w 1722"/>
                    <a:gd name="T19" fmla="*/ 0 h 2448"/>
                    <a:gd name="T20" fmla="*/ 1477 w 1722"/>
                    <a:gd name="T21" fmla="*/ 1228 h 2448"/>
                    <a:gd name="T22" fmla="*/ 872 w 1722"/>
                    <a:gd name="T23" fmla="*/ 2239 h 2448"/>
                    <a:gd name="T24" fmla="*/ 251 w 1722"/>
                    <a:gd name="T25" fmla="*/ 1238 h 2448"/>
                    <a:gd name="T26" fmla="*/ 143 w 1722"/>
                    <a:gd name="T27" fmla="*/ 861 h 2448"/>
                    <a:gd name="T28" fmla="*/ 861 w 1722"/>
                    <a:gd name="T29" fmla="*/ 142 h 2448"/>
                    <a:gd name="T30" fmla="*/ 1579 w 1722"/>
                    <a:gd name="T31" fmla="*/ 861 h 2448"/>
                    <a:gd name="T32" fmla="*/ 1477 w 1722"/>
                    <a:gd name="T33" fmla="*/ 122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2448">
                      <a:moveTo>
                        <a:pt x="861" y="0"/>
                      </a:moveTo>
                      <a:cubicBezTo>
                        <a:pt x="386" y="0"/>
                        <a:pt x="0" y="386"/>
                        <a:pt x="0" y="861"/>
                      </a:cubicBezTo>
                      <a:cubicBezTo>
                        <a:pt x="0" y="1021"/>
                        <a:pt x="45" y="1177"/>
                        <a:pt x="129" y="1313"/>
                      </a:cubicBezTo>
                      <a:cubicBezTo>
                        <a:pt x="812" y="2414"/>
                        <a:pt x="812" y="2414"/>
                        <a:pt x="812" y="2414"/>
                      </a:cubicBezTo>
                      <a:cubicBezTo>
                        <a:pt x="825" y="2435"/>
                        <a:pt x="848" y="2448"/>
                        <a:pt x="873" y="2448"/>
                      </a:cubicBezTo>
                      <a:cubicBezTo>
                        <a:pt x="873" y="2448"/>
                        <a:pt x="873" y="2448"/>
                        <a:pt x="874" y="2448"/>
                      </a:cubicBezTo>
                      <a:cubicBezTo>
                        <a:pt x="899" y="2448"/>
                        <a:pt x="922" y="2435"/>
                        <a:pt x="934" y="2413"/>
                      </a:cubicBezTo>
                      <a:cubicBezTo>
                        <a:pt x="1600" y="1302"/>
                        <a:pt x="1600" y="1302"/>
                        <a:pt x="1600" y="1302"/>
                      </a:cubicBezTo>
                      <a:cubicBezTo>
                        <a:pt x="1680" y="1169"/>
                        <a:pt x="1722" y="1016"/>
                        <a:pt x="1722" y="861"/>
                      </a:cubicBezTo>
                      <a:cubicBezTo>
                        <a:pt x="1722" y="386"/>
                        <a:pt x="1336" y="0"/>
                        <a:pt x="861" y="0"/>
                      </a:cubicBezTo>
                      <a:close/>
                      <a:moveTo>
                        <a:pt x="1477" y="1228"/>
                      </a:moveTo>
                      <a:cubicBezTo>
                        <a:pt x="872" y="2239"/>
                        <a:pt x="872" y="2239"/>
                        <a:pt x="872" y="2239"/>
                      </a:cubicBezTo>
                      <a:cubicBezTo>
                        <a:pt x="251" y="1238"/>
                        <a:pt x="251" y="1238"/>
                        <a:pt x="251" y="1238"/>
                      </a:cubicBezTo>
                      <a:cubicBezTo>
                        <a:pt x="181" y="1125"/>
                        <a:pt x="143" y="994"/>
                        <a:pt x="143" y="861"/>
                      </a:cubicBezTo>
                      <a:cubicBezTo>
                        <a:pt x="143" y="465"/>
                        <a:pt x="466" y="142"/>
                        <a:pt x="861" y="142"/>
                      </a:cubicBezTo>
                      <a:cubicBezTo>
                        <a:pt x="1256" y="142"/>
                        <a:pt x="1579" y="465"/>
                        <a:pt x="1579" y="861"/>
                      </a:cubicBezTo>
                      <a:cubicBezTo>
                        <a:pt x="1579" y="990"/>
                        <a:pt x="1543" y="1117"/>
                        <a:pt x="1477"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2" name="Freeform 6">
                  <a:extLst>
                    <a:ext uri="{FF2B5EF4-FFF2-40B4-BE49-F238E27FC236}">
                      <a16:creationId xmlns:a16="http://schemas.microsoft.com/office/drawing/2014/main" id="{78C65B73-A63F-92FE-A97E-C0CBD96ABDC4}"/>
                    </a:ext>
                  </a:extLst>
                </p:cNvPr>
                <p:cNvSpPr>
                  <a:spLocks noEditPoints="1"/>
                </p:cNvSpPr>
                <p:nvPr/>
              </p:nvSpPr>
              <p:spPr bwMode="auto">
                <a:xfrm>
                  <a:off x="-1760538" y="2060575"/>
                  <a:ext cx="1852613" cy="1849437"/>
                </a:xfrm>
                <a:custGeom>
                  <a:avLst/>
                  <a:gdLst>
                    <a:gd name="T0" fmla="*/ 430 w 860"/>
                    <a:gd name="T1" fmla="*/ 0 h 861"/>
                    <a:gd name="T2" fmla="*/ 0 w 860"/>
                    <a:gd name="T3" fmla="*/ 431 h 861"/>
                    <a:gd name="T4" fmla="*/ 430 w 860"/>
                    <a:gd name="T5" fmla="*/ 861 h 861"/>
                    <a:gd name="T6" fmla="*/ 860 w 860"/>
                    <a:gd name="T7" fmla="*/ 431 h 861"/>
                    <a:gd name="T8" fmla="*/ 430 w 860"/>
                    <a:gd name="T9" fmla="*/ 0 h 861"/>
                    <a:gd name="T10" fmla="*/ 430 w 860"/>
                    <a:gd name="T11" fmla="*/ 718 h 861"/>
                    <a:gd name="T12" fmla="*/ 142 w 860"/>
                    <a:gd name="T13" fmla="*/ 431 h 861"/>
                    <a:gd name="T14" fmla="*/ 430 w 860"/>
                    <a:gd name="T15" fmla="*/ 143 h 861"/>
                    <a:gd name="T16" fmla="*/ 717 w 860"/>
                    <a:gd name="T17" fmla="*/ 431 h 861"/>
                    <a:gd name="T18" fmla="*/ 430 w 860"/>
                    <a:gd name="T19" fmla="*/ 71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1">
                      <a:moveTo>
                        <a:pt x="430" y="0"/>
                      </a:moveTo>
                      <a:cubicBezTo>
                        <a:pt x="193" y="0"/>
                        <a:pt x="0" y="193"/>
                        <a:pt x="0" y="431"/>
                      </a:cubicBezTo>
                      <a:cubicBezTo>
                        <a:pt x="0" y="666"/>
                        <a:pt x="190" y="861"/>
                        <a:pt x="430" y="861"/>
                      </a:cubicBezTo>
                      <a:cubicBezTo>
                        <a:pt x="673" y="861"/>
                        <a:pt x="860" y="664"/>
                        <a:pt x="860" y="431"/>
                      </a:cubicBezTo>
                      <a:cubicBezTo>
                        <a:pt x="860" y="193"/>
                        <a:pt x="667" y="0"/>
                        <a:pt x="430" y="0"/>
                      </a:cubicBezTo>
                      <a:close/>
                      <a:moveTo>
                        <a:pt x="430" y="718"/>
                      </a:moveTo>
                      <a:cubicBezTo>
                        <a:pt x="271" y="718"/>
                        <a:pt x="142" y="589"/>
                        <a:pt x="142" y="431"/>
                      </a:cubicBezTo>
                      <a:cubicBezTo>
                        <a:pt x="142" y="272"/>
                        <a:pt x="272" y="143"/>
                        <a:pt x="430" y="143"/>
                      </a:cubicBezTo>
                      <a:cubicBezTo>
                        <a:pt x="588" y="143"/>
                        <a:pt x="717" y="272"/>
                        <a:pt x="717" y="431"/>
                      </a:cubicBezTo>
                      <a:cubicBezTo>
                        <a:pt x="717" y="587"/>
                        <a:pt x="592" y="718"/>
                        <a:pt x="430" y="7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1" name="Group 30">
              <a:extLst>
                <a:ext uri="{FF2B5EF4-FFF2-40B4-BE49-F238E27FC236}">
                  <a16:creationId xmlns:a16="http://schemas.microsoft.com/office/drawing/2014/main" id="{8EF70C3E-1193-111D-EDCB-B2116653F8CA}"/>
                </a:ext>
              </a:extLst>
            </p:cNvPr>
            <p:cNvGrpSpPr/>
            <p:nvPr/>
          </p:nvGrpSpPr>
          <p:grpSpPr>
            <a:xfrm>
              <a:off x="8039516" y="3074033"/>
              <a:ext cx="3132044" cy="400110"/>
              <a:chOff x="8216676" y="3532419"/>
              <a:chExt cx="3132044" cy="400110"/>
            </a:xfrm>
          </p:grpSpPr>
          <p:sp>
            <p:nvSpPr>
              <p:cNvPr id="14" name="Rectangle 13">
                <a:extLst>
                  <a:ext uri="{FF2B5EF4-FFF2-40B4-BE49-F238E27FC236}">
                    <a16:creationId xmlns:a16="http://schemas.microsoft.com/office/drawing/2014/main" id="{8BE3AFD1-8629-14D2-8FE1-EC3600B455D2}"/>
                  </a:ext>
                </a:extLst>
              </p:cNvPr>
              <p:cNvSpPr/>
              <p:nvPr/>
            </p:nvSpPr>
            <p:spPr>
              <a:xfrm>
                <a:off x="8664978" y="3532419"/>
                <a:ext cx="2683742" cy="400110"/>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+91 84484 54549</a:t>
                </a:r>
              </a:p>
            </p:txBody>
          </p:sp>
          <p:grpSp>
            <p:nvGrpSpPr>
              <p:cNvPr id="15" name="Group 14">
                <a:extLst>
                  <a:ext uri="{FF2B5EF4-FFF2-40B4-BE49-F238E27FC236}">
                    <a16:creationId xmlns:a16="http://schemas.microsoft.com/office/drawing/2014/main" id="{346D98C3-DE44-4690-8771-D1CBFAF17BC9}"/>
                  </a:ext>
                </a:extLst>
              </p:cNvPr>
              <p:cNvGrpSpPr/>
              <p:nvPr/>
            </p:nvGrpSpPr>
            <p:grpSpPr>
              <a:xfrm>
                <a:off x="8216676" y="3599286"/>
                <a:ext cx="267741" cy="266376"/>
                <a:chOff x="-4170363" y="1123951"/>
                <a:chExt cx="5295900" cy="5268911"/>
              </a:xfrm>
              <a:solidFill>
                <a:schemeClr val="bg1"/>
              </a:solidFill>
            </p:grpSpPr>
            <p:sp>
              <p:nvSpPr>
                <p:cNvPr id="18" name="Freeform 10">
                  <a:extLst>
                    <a:ext uri="{FF2B5EF4-FFF2-40B4-BE49-F238E27FC236}">
                      <a16:creationId xmlns:a16="http://schemas.microsoft.com/office/drawing/2014/main" id="{4267D30F-E39E-5E7B-C853-7695C0876591}"/>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9" name="Freeform 11">
                  <a:extLst>
                    <a:ext uri="{FF2B5EF4-FFF2-40B4-BE49-F238E27FC236}">
                      <a16:creationId xmlns:a16="http://schemas.microsoft.com/office/drawing/2014/main" id="{C1C264D8-7A2E-DCCF-02A1-EA38209C6064}"/>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0" name="Freeform 12">
                  <a:extLst>
                    <a:ext uri="{FF2B5EF4-FFF2-40B4-BE49-F238E27FC236}">
                      <a16:creationId xmlns:a16="http://schemas.microsoft.com/office/drawing/2014/main" id="{49F0590E-207A-15DE-7F7E-9782A4A969FB}"/>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2" name="Group 31">
              <a:extLst>
                <a:ext uri="{FF2B5EF4-FFF2-40B4-BE49-F238E27FC236}">
                  <a16:creationId xmlns:a16="http://schemas.microsoft.com/office/drawing/2014/main" id="{E360731E-B2C0-EBFB-4A25-864FAA4DD28E}"/>
                </a:ext>
              </a:extLst>
            </p:cNvPr>
            <p:cNvGrpSpPr/>
            <p:nvPr/>
          </p:nvGrpSpPr>
          <p:grpSpPr>
            <a:xfrm>
              <a:off x="8039516" y="4010137"/>
              <a:ext cx="3142204" cy="338554"/>
              <a:chOff x="8216676" y="4365737"/>
              <a:chExt cx="3142204" cy="338554"/>
            </a:xfrm>
          </p:grpSpPr>
          <p:sp>
            <p:nvSpPr>
              <p:cNvPr id="16" name="Rectangle 15">
                <a:extLst>
                  <a:ext uri="{FF2B5EF4-FFF2-40B4-BE49-F238E27FC236}">
                    <a16:creationId xmlns:a16="http://schemas.microsoft.com/office/drawing/2014/main" id="{EC0E9B82-2792-FF35-34B5-46CEEF223D15}"/>
                  </a:ext>
                </a:extLst>
              </p:cNvPr>
              <p:cNvSpPr/>
              <p:nvPr/>
            </p:nvSpPr>
            <p:spPr>
              <a:xfrm>
                <a:off x="8664978" y="4365737"/>
                <a:ext cx="2693902" cy="338554"/>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www.anubhavtrainings.com</a:t>
                </a:r>
              </a:p>
            </p:txBody>
          </p:sp>
          <p:sp>
            <p:nvSpPr>
              <p:cNvPr id="17" name="Freeform 16">
                <a:extLst>
                  <a:ext uri="{FF2B5EF4-FFF2-40B4-BE49-F238E27FC236}">
                    <a16:creationId xmlns:a16="http://schemas.microsoft.com/office/drawing/2014/main" id="{4F0CB8A1-849A-49DE-8DB1-4120952B1022}"/>
                  </a:ext>
                </a:extLst>
              </p:cNvPr>
              <p:cNvSpPr>
                <a:spLocks noEditPoints="1"/>
              </p:cNvSpPr>
              <p:nvPr/>
            </p:nvSpPr>
            <p:spPr bwMode="auto">
              <a:xfrm>
                <a:off x="8216676" y="4391195"/>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sp>
        <p:nvSpPr>
          <p:cNvPr id="3" name="Title 4">
            <a:extLst>
              <a:ext uri="{FF2B5EF4-FFF2-40B4-BE49-F238E27FC236}">
                <a16:creationId xmlns:a16="http://schemas.microsoft.com/office/drawing/2014/main" id="{19F2014F-ABC5-E39E-B083-4A504E0543C6}"/>
              </a:ext>
            </a:extLst>
          </p:cNvPr>
          <p:cNvSpPr txBox="1">
            <a:spLocks/>
          </p:cNvSpPr>
          <p:nvPr/>
        </p:nvSpPr>
        <p:spPr>
          <a:xfrm>
            <a:off x="7963754" y="816405"/>
            <a:ext cx="3193318" cy="1200936"/>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solidFill>
                  <a:schemeClr val="bg1"/>
                </a:solidFill>
                <a:latin typeface="Segoe UI Black" panose="020B0A02040204020203" pitchFamily="34" charset="0"/>
                <a:ea typeface="Segoe UI Black" panose="020B0A02040204020203" pitchFamily="34" charset="0"/>
              </a:rPr>
              <a:t>Thank you</a:t>
            </a:r>
          </a:p>
        </p:txBody>
      </p:sp>
      <p:pic>
        <p:nvPicPr>
          <p:cNvPr id="6" name="Picture 5">
            <a:extLst>
              <a:ext uri="{FF2B5EF4-FFF2-40B4-BE49-F238E27FC236}">
                <a16:creationId xmlns:a16="http://schemas.microsoft.com/office/drawing/2014/main" id="{478AEB94-2681-66BD-158B-E16E5BFF3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0716" y="4715082"/>
            <a:ext cx="1706702" cy="1685718"/>
          </a:xfrm>
          <a:prstGeom prst="rect">
            <a:avLst/>
          </a:prstGeom>
        </p:spPr>
      </p:pic>
    </p:spTree>
    <p:extLst>
      <p:ext uri="{BB962C8B-B14F-4D97-AF65-F5344CB8AC3E}">
        <p14:creationId xmlns:p14="http://schemas.microsoft.com/office/powerpoint/2010/main" val="3645348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ile:Solid white.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651720" y="-2679104"/>
            <a:ext cx="6885384" cy="1218882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91448" y="-53363"/>
            <a:ext cx="10969943" cy="711081"/>
          </a:xfrm>
        </p:spPr>
        <p:txBody>
          <a:bodyPr>
            <a:noAutofit/>
          </a:bodyPr>
          <a:lstStyle/>
          <a:p>
            <a:r>
              <a:rPr lang="en-IN" dirty="0">
                <a:latin typeface="Cooper Black" panose="0208090404030B020404" pitchFamily="18" charset="0"/>
              </a:rPr>
              <a:t>Explanation of Flight Data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DF26F746-9C9A-FE51-ADFA-B4BDC80F08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018" y="830525"/>
            <a:ext cx="9419679" cy="5531304"/>
          </a:xfrm>
          <a:prstGeom prst="rect">
            <a:avLst/>
          </a:prstGeom>
        </p:spPr>
      </p:pic>
    </p:spTree>
    <p:extLst>
      <p:ext uri="{BB962C8B-B14F-4D97-AF65-F5344CB8AC3E}">
        <p14:creationId xmlns:p14="http://schemas.microsoft.com/office/powerpoint/2010/main" val="91322419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CDS Data Model</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3" name="Picture 2">
            <a:extLst>
              <a:ext uri="{FF2B5EF4-FFF2-40B4-BE49-F238E27FC236}">
                <a16:creationId xmlns:a16="http://schemas.microsoft.com/office/drawing/2014/main" id="{117B1904-C4F0-43AE-B6BB-5B9FD67CF3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155" y="773775"/>
            <a:ext cx="10322314" cy="5626199"/>
          </a:xfrm>
          <a:prstGeom prst="rect">
            <a:avLst/>
          </a:prstGeom>
        </p:spPr>
      </p:pic>
    </p:spTree>
    <p:extLst>
      <p:ext uri="{BB962C8B-B14F-4D97-AF65-F5344CB8AC3E}">
        <p14:creationId xmlns:p14="http://schemas.microsoft.com/office/powerpoint/2010/main" val="2260558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Flow of Development (Unmanaged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Trainer: Anubhav Oberoy</a:t>
            </a: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Travel – Using /demo/travel</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Projection view- what we want to show to UI</a:t>
            </a:r>
            <a:endParaRPr kumimoji="0" lang="en-IN" sz="1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a:ln>
            <a:noFill/>
          </a:ln>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36" name="Rectangle 35"/>
          <p:cNvSpPr/>
          <p:nvPr/>
        </p:nvSpPr>
        <p:spPr>
          <a:xfrm>
            <a:off x="5374332" y="5157192"/>
            <a:ext cx="340158" cy="461665"/>
          </a:xfrm>
          <a:prstGeom prst="rect">
            <a:avLst/>
          </a:prstGeom>
          <a:ln>
            <a:noFill/>
          </a:ln>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37" name="Rectangle 36"/>
          <p:cNvSpPr/>
          <p:nvPr/>
        </p:nvSpPr>
        <p:spPr>
          <a:xfrm>
            <a:off x="3070076" y="5415607"/>
            <a:ext cx="383438" cy="461665"/>
          </a:xfrm>
          <a:prstGeom prst="rect">
            <a:avLst/>
          </a:prstGeom>
          <a:ln>
            <a:noFill/>
          </a:ln>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a:t>
            </a:r>
          </a:p>
        </p:txBody>
      </p:sp>
      <p:sp>
        <p:nvSpPr>
          <p:cNvPr id="38" name="Rectangle 37"/>
          <p:cNvSpPr/>
          <p:nvPr/>
        </p:nvSpPr>
        <p:spPr>
          <a:xfrm>
            <a:off x="7295150" y="5445224"/>
            <a:ext cx="383438" cy="461665"/>
          </a:xfrm>
          <a:prstGeom prst="rect">
            <a:avLst/>
          </a:prstGeom>
          <a:ln>
            <a:noFill/>
          </a:ln>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a:t>
            </a:r>
          </a:p>
        </p:txBody>
      </p:sp>
      <p:sp>
        <p:nvSpPr>
          <p:cNvPr id="39" name="Rectangle 38"/>
          <p:cNvSpPr/>
          <p:nvPr/>
        </p:nvSpPr>
        <p:spPr>
          <a:xfrm>
            <a:off x="8807318" y="4437112"/>
            <a:ext cx="383438" cy="461665"/>
          </a:xfrm>
          <a:prstGeom prst="rect">
            <a:avLst/>
          </a:prstGeom>
        </p:spPr>
        <p:txBody>
          <a:bodyPr wrap="non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a:t>
            </a:r>
          </a:p>
        </p:txBody>
      </p:sp>
      <p:sp>
        <p:nvSpPr>
          <p:cNvPr id="31" name="Chevron 30"/>
          <p:cNvSpPr/>
          <p:nvPr/>
        </p:nvSpPr>
        <p:spPr>
          <a:xfrm rot="-5400000">
            <a:off x="5215326" y="2922002"/>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1" name="Chevron 40"/>
          <p:cNvSpPr/>
          <p:nvPr/>
        </p:nvSpPr>
        <p:spPr>
          <a:xfrm rot="-5400000">
            <a:off x="5203278" y="4104110"/>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2" name="Chevron 41"/>
          <p:cNvSpPr/>
          <p:nvPr/>
        </p:nvSpPr>
        <p:spPr>
          <a:xfrm rot="-5400000">
            <a:off x="5203278" y="1829834"/>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720443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2" name="Rectangle 1"/>
          <p:cNvSpPr/>
          <p:nvPr/>
        </p:nvSpPr>
        <p:spPr>
          <a:xfrm>
            <a:off x="609441" y="844116"/>
            <a:ext cx="10009112" cy="1200329"/>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a:t>
            </a:r>
            <a:r>
              <a:rPr kumimoji="0" lang="en-US" sz="1800" b="1" i="0" u="none" strike="noStrike" kern="1200" cap="none" spc="0" normalizeH="0" baseline="0" noProof="0" dirty="0">
                <a:ln>
                  <a:noFill/>
                </a:ln>
                <a:solidFill>
                  <a:prstClr val="black"/>
                </a:solidFill>
                <a:effectLst/>
                <a:uLnTx/>
                <a:uFillTx/>
                <a:latin typeface="Calibri"/>
                <a:ea typeface="+mn-ea"/>
                <a:cs typeface="+mn-cs"/>
              </a:rPr>
              <a:t>business service definition </a:t>
            </a:r>
            <a:r>
              <a:rPr kumimoji="0" lang="en-US" sz="1800" b="0" i="0" u="none" strike="noStrike" kern="1200" cap="none" spc="0" normalizeH="0" baseline="0" noProof="0" dirty="0">
                <a:ln>
                  <a:noFill/>
                </a:ln>
                <a:solidFill>
                  <a:prstClr val="black"/>
                </a:solidFill>
                <a:effectLst/>
                <a:uLnTx/>
                <a:uFillTx/>
                <a:latin typeface="Calibri"/>
                <a:ea typeface="+mn-ea"/>
                <a:cs typeface="+mn-cs"/>
              </a:rPr>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3"/>
              </a:rPr>
              <a:t>ZI_TRAVEL_U_SD_XX</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Service Binding</a:t>
            </a:r>
          </a:p>
        </p:txBody>
      </p:sp>
      <p:cxnSp>
        <p:nvCxnSpPr>
          <p:cNvPr id="12" name="Straight Arrow Connector 11"/>
          <p:cNvCxnSpPr/>
          <p:nvPr/>
        </p:nvCxnSpPr>
        <p:spPr>
          <a:xfrm>
            <a:off x="2998068" y="2632320"/>
            <a:ext cx="165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Create OData Service ( Business Service )</a:t>
            </a:r>
          </a:p>
        </p:txBody>
      </p:sp>
      <p:pic>
        <p:nvPicPr>
          <p:cNvPr id="3" name="Picture 2"/>
          <p:cNvPicPr>
            <a:picLocks noChangeAspect="1"/>
          </p:cNvPicPr>
          <p:nvPr/>
        </p:nvPicPr>
        <p:blipFill>
          <a:blip r:embed="rId4"/>
          <a:stretch>
            <a:fillRect/>
          </a:stretch>
        </p:blipFill>
        <p:spPr>
          <a:xfrm>
            <a:off x="707236" y="3402259"/>
            <a:ext cx="7894031" cy="2376264"/>
          </a:xfrm>
          <a:prstGeom prst="rect">
            <a:avLst/>
          </a:prstGeom>
        </p:spPr>
      </p:pic>
    </p:spTree>
    <p:extLst>
      <p:ext uri="{BB962C8B-B14F-4D97-AF65-F5344CB8AC3E}">
        <p14:creationId xmlns:p14="http://schemas.microsoft.com/office/powerpoint/2010/main" val="365909477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2" name="Rectangle 1"/>
          <p:cNvSpPr/>
          <p:nvPr/>
        </p:nvSpPr>
        <p:spPr>
          <a:xfrm>
            <a:off x="609441" y="764704"/>
            <a:ext cx="10381514" cy="923330"/>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Service Binding ( Business Service )</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4" name="Picture 3"/>
          <p:cNvPicPr>
            <a:picLocks noChangeAspect="1"/>
          </p:cNvPicPr>
          <p:nvPr/>
        </p:nvPicPr>
        <p:blipFill>
          <a:blip r:embed="rId3"/>
          <a:stretch>
            <a:fillRect/>
          </a:stretch>
        </p:blipFill>
        <p:spPr>
          <a:xfrm>
            <a:off x="1542610" y="1790504"/>
            <a:ext cx="8440234" cy="4806848"/>
          </a:xfrm>
          <a:prstGeom prst="rect">
            <a:avLst/>
          </a:prstGeom>
        </p:spPr>
      </p:pic>
    </p:spTree>
    <p:extLst>
      <p:ext uri="{BB962C8B-B14F-4D97-AF65-F5344CB8AC3E}">
        <p14:creationId xmlns:p14="http://schemas.microsoft.com/office/powerpoint/2010/main" val="3751151443"/>
      </p:ext>
    </p:extLst>
  </p:cSld>
  <p:clrMapOvr>
    <a:masterClrMapping/>
  </p:clrMapOvr>
  <p:transition spd="slow">
    <p:push dir="u"/>
  </p:transition>
</p:sld>
</file>

<file path=ppt/theme/_rels/theme2.xml.rels><?xml version="1.0" encoding="UTF-8" standalone="yes"?>
<Relationships xmlns="http://schemas.openxmlformats.org/package/2006/relationships"><Relationship Id="rId1" Type="http://schemas.openxmlformats.org/officeDocument/2006/relationships/image" Target="../media/image2.jpg"/></Relationships>
</file>

<file path=ppt/theme/theme1.xml><?xml version="1.0" encoding="utf-8"?>
<a:theme xmlns:a="http://schemas.openxmlformats.org/drawingml/2006/main" name="Office Theme">
  <a:themeElements>
    <a:clrScheme name="Custom 526">
      <a:dk1>
        <a:sysClr val="windowText" lastClr="000000"/>
      </a:dk1>
      <a:lt1>
        <a:sysClr val="window" lastClr="FFFFFF"/>
      </a:lt1>
      <a:dk2>
        <a:srgbClr val="153153"/>
      </a:dk2>
      <a:lt2>
        <a:srgbClr val="EEECE1"/>
      </a:lt2>
      <a:accent1>
        <a:srgbClr val="6249DF"/>
      </a:accent1>
      <a:accent2>
        <a:srgbClr val="03BAC8"/>
      </a:accent2>
      <a:accent3>
        <a:srgbClr val="F9F7F3"/>
      </a:accent3>
      <a:accent4>
        <a:srgbClr val="EDDEA4"/>
      </a:accent4>
      <a:accent5>
        <a:srgbClr val="F7A07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9104</TotalTime>
  <Words>3354</Words>
  <Application>Microsoft Office PowerPoint</Application>
  <PresentationFormat>Custom</PresentationFormat>
  <Paragraphs>382</Paragraphs>
  <Slides>48</Slides>
  <Notes>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48</vt:i4>
      </vt:variant>
    </vt:vector>
  </HeadingPairs>
  <TitlesOfParts>
    <vt:vector size="61" baseType="lpstr">
      <vt:lpstr>72 Black</vt:lpstr>
      <vt:lpstr>-apple-system</vt:lpstr>
      <vt:lpstr>Arial</vt:lpstr>
      <vt:lpstr>Arial Black</vt:lpstr>
      <vt:lpstr>Calibri</vt:lpstr>
      <vt:lpstr>Cooper Black</vt:lpstr>
      <vt:lpstr>Open Sans</vt:lpstr>
      <vt:lpstr>Segoe UI</vt:lpstr>
      <vt:lpstr>Segoe UI Black</vt:lpstr>
      <vt:lpstr>Wingdings</vt:lpstr>
      <vt:lpstr>Office Theme</vt:lpstr>
      <vt:lpstr>1_Office Theme</vt:lpstr>
      <vt:lpstr>4_Office Theme</vt:lpstr>
      <vt:lpstr>SAP S/4HANA CDS, BTP Full Stack Training Day 8</vt:lpstr>
      <vt:lpstr>Day 8</vt:lpstr>
      <vt:lpstr>OData V2 v/s V4</vt:lpstr>
      <vt:lpstr>RAP – The Big picture</vt:lpstr>
      <vt:lpstr>Explanation of Flight Data Model</vt:lpstr>
      <vt:lpstr>PowerPoint Presentation</vt:lpstr>
      <vt:lpstr>Flow of Development (Unmanaged Scenario)</vt:lpstr>
      <vt:lpstr>Create OData Service ( Business Service )</vt:lpstr>
      <vt:lpstr>Service Binding ( Business Service )</vt:lpstr>
      <vt:lpstr>PowerPoint Presentation</vt:lpstr>
      <vt:lpstr>PowerPoint Presentation</vt:lpstr>
      <vt:lpstr>PowerPoint Presentation</vt:lpstr>
      <vt:lpstr>Metadata extension</vt:lpstr>
      <vt:lpstr>PowerPoint Presentation</vt:lpstr>
      <vt:lpstr>PowerPoint Presentation</vt:lpstr>
      <vt:lpstr>Developing Read only List Report </vt:lpstr>
      <vt:lpstr>Local Types/Classes in ABAP with Global Classes</vt:lpstr>
      <vt:lpstr>Implementing Class Pool Concept</vt:lpstr>
      <vt:lpstr>Behavior Definition  </vt:lpstr>
      <vt:lpstr>Behavior Pool  </vt:lpstr>
      <vt:lpstr>Business Object’s Runtime Implementation</vt:lpstr>
      <vt:lpstr>Create of Behavior Definition</vt:lpstr>
      <vt:lpstr>Implementing Behavior Definition  </vt:lpstr>
      <vt:lpstr>PowerPoint Presentation</vt:lpstr>
      <vt:lpstr>Implementing Create, Update and Delete</vt:lpstr>
      <vt:lpstr>Implementing Create</vt:lpstr>
      <vt:lpstr>Implementing Update</vt:lpstr>
      <vt:lpstr>Implementing Delete</vt:lpstr>
      <vt:lpstr>Action Implementation</vt:lpstr>
      <vt:lpstr>Action Implementation</vt:lpstr>
      <vt:lpstr>Behavior Pool Logic </vt:lpstr>
      <vt:lpstr>What is EML ?</vt:lpstr>
      <vt:lpstr>Syntax of EML</vt:lpstr>
      <vt:lpstr>Syntax of EML</vt:lpstr>
      <vt:lpstr>Rule for EML</vt:lpstr>
      <vt:lpstr>Implementing EML</vt:lpstr>
      <vt:lpstr>Introduction to Managed Scenario </vt:lpstr>
      <vt:lpstr>Use Case for Managed Scenario</vt:lpstr>
      <vt:lpstr>Steps for Build Use Case</vt:lpstr>
      <vt:lpstr>Development flow</vt:lpstr>
      <vt:lpstr>Our new Business Object</vt:lpstr>
      <vt:lpstr>PowerPoint Presentation</vt:lpstr>
      <vt:lpstr>Our Demo Scenario</vt:lpstr>
      <vt:lpstr>Projections</vt:lpstr>
      <vt:lpstr>Title</vt:lpstr>
      <vt:lpstr>PowerPoint Presentation</vt:lpstr>
      <vt:lpstr>Questions?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243</cp:revision>
  <dcterms:created xsi:type="dcterms:W3CDTF">2013-09-12T13:05:01Z</dcterms:created>
  <dcterms:modified xsi:type="dcterms:W3CDTF">2024-02-07T17:33:22Z</dcterms:modified>
</cp:coreProperties>
</file>